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1"/>
  </p:sldMasterIdLst>
  <p:notesMasterIdLst>
    <p:notesMasterId r:id="rId35"/>
  </p:notesMasterIdLst>
  <p:sldIdLst>
    <p:sldId id="256" r:id="rId2"/>
    <p:sldId id="292" r:id="rId3"/>
    <p:sldId id="282" r:id="rId4"/>
    <p:sldId id="295" r:id="rId5"/>
    <p:sldId id="342" r:id="rId6"/>
    <p:sldId id="294" r:id="rId7"/>
    <p:sldId id="293" r:id="rId8"/>
    <p:sldId id="301" r:id="rId9"/>
    <p:sldId id="300" r:id="rId10"/>
    <p:sldId id="296" r:id="rId11"/>
    <p:sldId id="299" r:id="rId12"/>
    <p:sldId id="298" r:id="rId13"/>
    <p:sldId id="283" r:id="rId14"/>
    <p:sldId id="338" r:id="rId15"/>
    <p:sldId id="340" r:id="rId16"/>
    <p:sldId id="286" r:id="rId17"/>
    <p:sldId id="335" r:id="rId18"/>
    <p:sldId id="291" r:id="rId19"/>
    <p:sldId id="341" r:id="rId20"/>
    <p:sldId id="343" r:id="rId21"/>
    <p:sldId id="344" r:id="rId22"/>
    <p:sldId id="354" r:id="rId23"/>
    <p:sldId id="316" r:id="rId24"/>
    <p:sldId id="348" r:id="rId25"/>
    <p:sldId id="349" r:id="rId26"/>
    <p:sldId id="350" r:id="rId27"/>
    <p:sldId id="346" r:id="rId28"/>
    <p:sldId id="351" r:id="rId29"/>
    <p:sldId id="347" r:id="rId30"/>
    <p:sldId id="352" r:id="rId31"/>
    <p:sldId id="353" r:id="rId32"/>
    <p:sldId id="276" r:id="rId33"/>
    <p:sldId id="345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chüller, Katharina (DKE)" initials="SK(" lastIdx="1" clrIdx="0">
    <p:extLst>
      <p:ext uri="{19B8F6BF-5375-455C-9EA6-DF929625EA0E}">
        <p15:presenceInfo xmlns:p15="http://schemas.microsoft.com/office/powerpoint/2012/main" userId="S-1-5-21-1572361299-1184395705-1606240830-38322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651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08T10:40:50.128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gif>
</file>

<file path=ppt/media/image12.jpeg>
</file>

<file path=ppt/media/image13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5420D-E9C0-4280-BB1E-C897AD1C8FB3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F967CF-13A9-4CF0-8D25-A56EE14348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720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399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55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1454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66849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2436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0493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2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413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346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18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8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7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91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221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9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702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81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5FD4E34-F18A-4155-A87A-6EC7DED58D71}" type="datetimeFigureOut">
              <a:rPr lang="en-US" smtClean="0"/>
              <a:t>12-3-2021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98033-5CD5-4D26-AA90-2FD7EE71D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01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  <p:sldLayoutId id="2147483886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10" Type="http://schemas.openxmlformats.org/officeDocument/2006/relationships/comments" Target="../comments/comment1.xml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k.schuller@maastrichtuniversity.n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Project </a:t>
            </a:r>
            <a:r>
              <a:rPr lang="nl-NL" dirty="0" smtClean="0"/>
              <a:t>1.2 2020-2021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29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Uploading</a:t>
            </a:r>
            <a:r>
              <a:rPr lang="de-DE" dirty="0" smtClean="0"/>
              <a:t> </a:t>
            </a:r>
            <a:r>
              <a:rPr lang="de-DE" dirty="0" err="1" smtClean="0"/>
              <a:t>Submissions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Upload </a:t>
            </a:r>
            <a:r>
              <a:rPr lang="de-DE" dirty="0" err="1" smtClean="0"/>
              <a:t>to</a:t>
            </a:r>
            <a:r>
              <a:rPr lang="de-DE" dirty="0" smtClean="0"/>
              <a:t> Canvas 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Assignment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due </a:t>
            </a:r>
            <a:r>
              <a:rPr lang="de-DE" dirty="0" err="1" smtClean="0"/>
              <a:t>date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en-US" dirty="0"/>
              <a:t>Late submissions will potentially have points deducted, or not be marked at </a:t>
            </a:r>
            <a:r>
              <a:rPr lang="en-US" dirty="0" smtClean="0"/>
              <a:t>all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smtClean="0"/>
              <a:t>Code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zip</a:t>
            </a:r>
            <a:r>
              <a:rPr lang="de-DE" dirty="0" smtClean="0"/>
              <a:t> </a:t>
            </a:r>
            <a:r>
              <a:rPr lang="de-DE" dirty="0" err="1" smtClean="0"/>
              <a:t>file</a:t>
            </a:r>
            <a:r>
              <a:rPr lang="de-DE" dirty="0"/>
              <a:t> </a:t>
            </a:r>
            <a:r>
              <a:rPr lang="de-DE" dirty="0" err="1" smtClean="0"/>
              <a:t>including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err="1" smtClean="0"/>
              <a:t>Readme</a:t>
            </a:r>
            <a:r>
              <a:rPr lang="de-DE" dirty="0" smtClean="0"/>
              <a:t> </a:t>
            </a:r>
            <a:r>
              <a:rPr lang="de-DE" dirty="0" err="1" smtClean="0"/>
              <a:t>file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describes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All </a:t>
            </a:r>
            <a:r>
              <a:rPr lang="de-DE" dirty="0" err="1" smtClean="0"/>
              <a:t>necessary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run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r>
              <a:rPr lang="de-DE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PDF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Powerpoint</a:t>
            </a:r>
            <a:r>
              <a:rPr lang="de-DE" dirty="0" smtClean="0"/>
              <a:t> </a:t>
            </a:r>
            <a:r>
              <a:rPr lang="de-DE" dirty="0" err="1" smtClean="0"/>
              <a:t>presentation</a:t>
            </a:r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8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Presentations</a:t>
            </a:r>
            <a:r>
              <a:rPr lang="de-DE" dirty="0" smtClean="0"/>
              <a:t>/ </a:t>
            </a:r>
            <a:r>
              <a:rPr lang="de-DE" dirty="0" err="1" smtClean="0"/>
              <a:t>Demonstrations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61643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Take </a:t>
            </a:r>
            <a:r>
              <a:rPr lang="de-DE" dirty="0" err="1" smtClean="0"/>
              <a:t>place</a:t>
            </a:r>
            <a:r>
              <a:rPr lang="de-DE" dirty="0" smtClean="0"/>
              <a:t> </a:t>
            </a:r>
            <a:r>
              <a:rPr lang="de-DE" dirty="0" smtClean="0"/>
              <a:t>in </a:t>
            </a:r>
            <a:r>
              <a:rPr lang="de-DE" dirty="0" err="1" smtClean="0"/>
              <a:t>collaborate</a:t>
            </a:r>
            <a:r>
              <a:rPr lang="de-DE" dirty="0" smtClean="0"/>
              <a:t> </a:t>
            </a:r>
            <a:r>
              <a:rPr lang="de-DE" dirty="0" err="1" smtClean="0"/>
              <a:t>ultra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Examiners</a:t>
            </a:r>
            <a:r>
              <a:rPr lang="de-DE" dirty="0" smtClean="0"/>
              <a:t> will </a:t>
            </a:r>
            <a:r>
              <a:rPr lang="de-DE" dirty="0" err="1" smtClean="0"/>
              <a:t>enter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sessions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after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other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Make</a:t>
            </a:r>
            <a:r>
              <a:rPr lang="de-DE" dirty="0" smtClean="0"/>
              <a:t> </a:t>
            </a:r>
            <a:r>
              <a:rPr lang="de-DE" dirty="0" err="1" smtClean="0"/>
              <a:t>sure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prepared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directly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(</a:t>
            </a:r>
            <a:r>
              <a:rPr lang="de-DE" dirty="0" err="1" smtClean="0"/>
              <a:t>share</a:t>
            </a:r>
            <a:r>
              <a:rPr lang="de-DE" dirty="0" smtClean="0"/>
              <a:t> </a:t>
            </a:r>
            <a:r>
              <a:rPr lang="de-DE" dirty="0" err="1" smtClean="0"/>
              <a:t>slides</a:t>
            </a:r>
            <a:r>
              <a:rPr lang="de-DE" dirty="0" smtClean="0"/>
              <a:t>, </a:t>
            </a:r>
            <a:r>
              <a:rPr lang="de-DE" dirty="0" err="1" smtClean="0"/>
              <a:t>ready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share</a:t>
            </a:r>
            <a:r>
              <a:rPr lang="de-DE" dirty="0" smtClean="0"/>
              <a:t> </a:t>
            </a:r>
            <a:r>
              <a:rPr lang="de-DE" dirty="0" err="1" smtClean="0"/>
              <a:t>screen</a:t>
            </a:r>
            <a:r>
              <a:rPr lang="de-DE" dirty="0" smtClean="0"/>
              <a:t> </a:t>
            </a:r>
            <a:r>
              <a:rPr lang="de-DE" dirty="0" err="1" smtClean="0"/>
              <a:t>where</a:t>
            </a:r>
            <a:r>
              <a:rPr lang="de-DE" dirty="0" smtClean="0"/>
              <a:t> </a:t>
            </a:r>
            <a:r>
              <a:rPr lang="de-DE" dirty="0" err="1" smtClean="0"/>
              <a:t>software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shown</a:t>
            </a:r>
            <a:r>
              <a:rPr lang="de-DE" dirty="0" smtClean="0"/>
              <a:t>,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micorphone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video</a:t>
            </a:r>
            <a:r>
              <a:rPr lang="de-DE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Phase 1: 10 </a:t>
            </a:r>
            <a:r>
              <a:rPr lang="de-DE" dirty="0" err="1" smtClean="0"/>
              <a:t>minutes</a:t>
            </a:r>
            <a:r>
              <a:rPr lang="de-DE" dirty="0" smtClean="0"/>
              <a:t> </a:t>
            </a:r>
            <a:r>
              <a:rPr lang="de-DE" dirty="0" err="1" smtClean="0"/>
              <a:t>presentation</a:t>
            </a:r>
            <a:r>
              <a:rPr lang="de-DE" dirty="0" smtClean="0"/>
              <a:t> </a:t>
            </a:r>
            <a:r>
              <a:rPr lang="de-DE" dirty="0" err="1" smtClean="0"/>
              <a:t>including</a:t>
            </a:r>
            <a:r>
              <a:rPr lang="de-DE" dirty="0" smtClean="0"/>
              <a:t> a </a:t>
            </a:r>
            <a:r>
              <a:rPr lang="de-DE" dirty="0" err="1" smtClean="0"/>
              <a:t>demonstration</a:t>
            </a:r>
            <a:r>
              <a:rPr lang="de-DE" dirty="0"/>
              <a:t> </a:t>
            </a:r>
            <a:r>
              <a:rPr lang="de-DE" dirty="0" smtClean="0"/>
              <a:t>+ </a:t>
            </a:r>
            <a:r>
              <a:rPr lang="de-DE" dirty="0"/>
              <a:t>1</a:t>
            </a:r>
            <a:r>
              <a:rPr lang="de-DE" dirty="0" smtClean="0"/>
              <a:t>0 </a:t>
            </a:r>
            <a:r>
              <a:rPr lang="de-DE" dirty="0" err="1" smtClean="0"/>
              <a:t>minutes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examiners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present</a:t>
            </a:r>
            <a:r>
              <a:rPr lang="de-DE" dirty="0" smtClean="0"/>
              <a:t>, </a:t>
            </a:r>
            <a:r>
              <a:rPr lang="de-DE" dirty="0" err="1" smtClean="0"/>
              <a:t>everyone</a:t>
            </a:r>
            <a:r>
              <a:rPr lang="de-DE" dirty="0" smtClean="0"/>
              <a:t>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answer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78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Deliverables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Phase 1: </a:t>
            </a:r>
            <a:r>
              <a:rPr lang="de-DE" dirty="0" err="1" smtClean="0"/>
              <a:t>Presentation</a:t>
            </a:r>
            <a:r>
              <a:rPr lang="de-DE" dirty="0" smtClean="0"/>
              <a:t>, Code, </a:t>
            </a:r>
            <a:r>
              <a:rPr lang="de-DE" dirty="0" err="1" smtClean="0"/>
              <a:t>Overview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who</a:t>
            </a:r>
            <a:r>
              <a:rPr lang="de-DE" dirty="0" smtClean="0"/>
              <a:t> </a:t>
            </a:r>
            <a:r>
              <a:rPr lang="de-DE" dirty="0" err="1" smtClean="0"/>
              <a:t>did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, </a:t>
            </a:r>
            <a:r>
              <a:rPr lang="de-DE" dirty="0" err="1" smtClean="0"/>
              <a:t>Agendas</a:t>
            </a:r>
            <a:r>
              <a:rPr lang="de-DE" dirty="0" smtClean="0"/>
              <a:t>,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Phase 2: </a:t>
            </a:r>
            <a:r>
              <a:rPr lang="de-DE" dirty="0" err="1" smtClean="0"/>
              <a:t>Presentation</a:t>
            </a:r>
            <a:r>
              <a:rPr lang="de-DE" dirty="0" smtClean="0"/>
              <a:t>, Code, </a:t>
            </a: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 smtClean="0"/>
              <a:t>, </a:t>
            </a:r>
            <a:r>
              <a:rPr lang="de-DE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Planning</a:t>
            </a:r>
            <a:r>
              <a:rPr lang="de-DE" dirty="0" smtClean="0"/>
              <a:t>, </a:t>
            </a:r>
            <a:r>
              <a:rPr lang="de-DE" dirty="0" err="1"/>
              <a:t>Agendas</a:t>
            </a:r>
            <a:r>
              <a:rPr lang="de-DE" dirty="0"/>
              <a:t>, </a:t>
            </a:r>
            <a:r>
              <a:rPr lang="de-DE" dirty="0" err="1" smtClean="0"/>
              <a:t>Minutes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Phase 3: </a:t>
            </a:r>
            <a:r>
              <a:rPr lang="de-DE" dirty="0" err="1" smtClean="0"/>
              <a:t>Presentation</a:t>
            </a:r>
            <a:r>
              <a:rPr lang="de-DE" dirty="0" smtClean="0"/>
              <a:t>, Code, </a:t>
            </a:r>
            <a:r>
              <a:rPr lang="de-DE" dirty="0" smtClean="0">
                <a:solidFill>
                  <a:srgbClr val="FF0000"/>
                </a:solidFill>
              </a:rPr>
              <a:t>Report</a:t>
            </a:r>
            <a:r>
              <a:rPr lang="de-DE" dirty="0" smtClean="0"/>
              <a:t>, </a:t>
            </a:r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, </a:t>
            </a:r>
            <a:r>
              <a:rPr lang="de-DE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Planning</a:t>
            </a:r>
            <a:r>
              <a:rPr lang="de-DE" dirty="0" smtClean="0"/>
              <a:t>, </a:t>
            </a:r>
            <a:r>
              <a:rPr lang="de-DE" dirty="0" err="1"/>
              <a:t>Agendas</a:t>
            </a:r>
            <a:r>
              <a:rPr lang="de-DE" dirty="0"/>
              <a:t>, </a:t>
            </a:r>
            <a:r>
              <a:rPr lang="de-DE" dirty="0" err="1" smtClean="0"/>
              <a:t>Minutes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79968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Assessment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2386" y="2132856"/>
            <a:ext cx="7543800" cy="4536504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300" dirty="0" smtClean="0"/>
              <a:t>Phase 1 counts 15%, phase 2 counts 15% and phase 3 counts 70% for final grade</a:t>
            </a:r>
          </a:p>
          <a:p>
            <a:pPr>
              <a:lnSpc>
                <a:spcPct val="150000"/>
              </a:lnSpc>
            </a:pPr>
            <a:r>
              <a:rPr lang="de-DE" sz="2300" dirty="0" smtClean="0"/>
              <a:t>Assessment </a:t>
            </a:r>
            <a:r>
              <a:rPr lang="de-DE" sz="2300" dirty="0" err="1" smtClean="0"/>
              <a:t>forms</a:t>
            </a:r>
            <a:r>
              <a:rPr lang="de-DE" sz="2300" dirty="0" smtClean="0"/>
              <a:t> </a:t>
            </a:r>
            <a:r>
              <a:rPr lang="de-DE" sz="2300" dirty="0" err="1" smtClean="0"/>
              <a:t>available</a:t>
            </a:r>
            <a:r>
              <a:rPr lang="de-DE" sz="2300" dirty="0" smtClean="0"/>
              <a:t> on Canvas -&gt; READ THEM</a:t>
            </a:r>
            <a:endParaRPr lang="en-US" sz="2300" dirty="0" smtClean="0"/>
          </a:p>
          <a:p>
            <a:pPr>
              <a:lnSpc>
                <a:spcPct val="150000"/>
              </a:lnSpc>
            </a:pPr>
            <a:r>
              <a:rPr lang="en-US" sz="2300" dirty="0" smtClean="0"/>
              <a:t>It is not needed to pass each phase to pass the project</a:t>
            </a:r>
          </a:p>
          <a:p>
            <a:pPr>
              <a:lnSpc>
                <a:spcPct val="150000"/>
              </a:lnSpc>
            </a:pPr>
            <a:r>
              <a:rPr lang="en-US" sz="2300" dirty="0" smtClean="0"/>
              <a:t>Individual deviations from group grade are possible if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You miss/do not prepare for skill classes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You miss assessment moments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You miss/do not contribute to project meetings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Your performance is outstanding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Your performance is very bad </a:t>
            </a:r>
            <a:endParaRPr lang="en-US" sz="2000" dirty="0"/>
          </a:p>
          <a:p>
            <a:pPr>
              <a:lnSpc>
                <a:spcPct val="150000"/>
              </a:lnSpc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6269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Missing</a:t>
            </a:r>
            <a:r>
              <a:rPr lang="de-DE" dirty="0" smtClean="0"/>
              <a:t> Project Meetings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meeting</a:t>
            </a:r>
            <a:r>
              <a:rPr lang="de-DE" dirty="0" smtClean="0"/>
              <a:t> per </a:t>
            </a:r>
            <a:r>
              <a:rPr lang="de-DE" dirty="0" err="1" smtClean="0"/>
              <a:t>phase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missed</a:t>
            </a:r>
            <a:r>
              <a:rPr lang="de-DE" dirty="0" smtClean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consequences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miss </a:t>
            </a:r>
            <a:r>
              <a:rPr lang="de-DE" dirty="0" err="1" smtClean="0"/>
              <a:t>more</a:t>
            </a:r>
            <a:r>
              <a:rPr lang="de-DE" dirty="0" smtClean="0"/>
              <a:t>,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a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excuse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all </a:t>
            </a:r>
            <a:r>
              <a:rPr lang="de-DE" dirty="0" err="1" smtClean="0"/>
              <a:t>meetings</a:t>
            </a:r>
            <a:r>
              <a:rPr lang="de-DE" dirty="0" smtClean="0"/>
              <a:t> (save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proofs</a:t>
            </a:r>
            <a:r>
              <a:rPr lang="de-DE" dirty="0" smtClean="0"/>
              <a:t>)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grade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reduced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NG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miss 3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PMs in a </a:t>
            </a:r>
            <a:r>
              <a:rPr lang="de-DE" dirty="0" err="1" smtClean="0"/>
              <a:t>phase</a:t>
            </a:r>
            <a:r>
              <a:rPr lang="de-DE" dirty="0" smtClean="0"/>
              <a:t>!!!</a:t>
            </a:r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630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Missing</a:t>
            </a:r>
            <a:r>
              <a:rPr lang="de-DE" dirty="0" smtClean="0"/>
              <a:t>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Missed</a:t>
            </a:r>
            <a:r>
              <a:rPr lang="de-DE" dirty="0" smtClean="0"/>
              <a:t> a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? </a:t>
            </a:r>
            <a:r>
              <a:rPr lang="de-DE" dirty="0"/>
              <a:t>-&gt; ILOs </a:t>
            </a:r>
            <a:r>
              <a:rPr lang="de-DE" dirty="0" err="1"/>
              <a:t>missed</a:t>
            </a:r>
            <a:r>
              <a:rPr lang="de-DE" dirty="0"/>
              <a:t> </a:t>
            </a:r>
          </a:p>
          <a:p>
            <a:pPr>
              <a:lnSpc>
                <a:spcPct val="150000"/>
              </a:lnSpc>
            </a:pPr>
            <a:r>
              <a:rPr lang="de-DE" dirty="0"/>
              <a:t>Thus, 0.5 </a:t>
            </a:r>
            <a:r>
              <a:rPr lang="de-DE" dirty="0" err="1"/>
              <a:t>points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reduced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final grade</a:t>
            </a:r>
          </a:p>
          <a:p>
            <a:pPr>
              <a:lnSpc>
                <a:spcPct val="150000"/>
              </a:lnSpc>
            </a:pP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will </a:t>
            </a:r>
            <a:r>
              <a:rPr lang="de-DE" dirty="0" err="1"/>
              <a:t>receive</a:t>
            </a:r>
            <a:r>
              <a:rPr lang="de-DE" dirty="0"/>
              <a:t> an NG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missed</a:t>
            </a:r>
            <a:r>
              <a:rPr lang="de-DE" dirty="0"/>
              <a:t>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 smtClean="0"/>
              <a:t> </a:t>
            </a:r>
            <a:r>
              <a:rPr lang="de-DE" dirty="0"/>
              <a:t>-&gt; </a:t>
            </a:r>
            <a:r>
              <a:rPr lang="de-DE" dirty="0" err="1"/>
              <a:t>ask</a:t>
            </a:r>
            <a:r>
              <a:rPr lang="de-DE" dirty="0"/>
              <a:t> </a:t>
            </a:r>
            <a:r>
              <a:rPr lang="de-DE" dirty="0" err="1"/>
              <a:t>BoE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excuse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end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(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reasons</a:t>
            </a:r>
            <a:r>
              <a:rPr lang="de-DE" dirty="0" smtClean="0"/>
              <a:t>) 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Keep </a:t>
            </a:r>
            <a:r>
              <a:rPr lang="de-DE" dirty="0" err="1" smtClean="0"/>
              <a:t>track</a:t>
            </a:r>
            <a:r>
              <a:rPr lang="de-DE" dirty="0" smtClean="0"/>
              <a:t> on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failed</a:t>
            </a:r>
            <a:r>
              <a:rPr lang="de-DE" dirty="0" smtClean="0"/>
              <a:t>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classes</a:t>
            </a:r>
            <a:r>
              <a:rPr lang="de-DE" dirty="0"/>
              <a:t> </a:t>
            </a:r>
            <a:r>
              <a:rPr lang="de-DE" dirty="0" err="1" smtClean="0"/>
              <a:t>yourself</a:t>
            </a:r>
            <a:r>
              <a:rPr lang="de-DE" dirty="0" smtClean="0"/>
              <a:t> </a:t>
            </a:r>
          </a:p>
          <a:p>
            <a:endParaRPr lang="de-DE" dirty="0" smtClean="0"/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51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0F52DB-9E57-4868-B382-78BD5D6BD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Necessary</a:t>
            </a:r>
            <a:r>
              <a:rPr lang="de-DE" dirty="0" smtClean="0"/>
              <a:t> Information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5B4D92-3A4E-4F62-A26E-57A684774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1700808"/>
            <a:ext cx="6711654" cy="41954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All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on Canvas</a:t>
            </a:r>
          </a:p>
          <a:p>
            <a:pPr>
              <a:lnSpc>
                <a:spcPct val="150000"/>
              </a:lnSpc>
            </a:pPr>
            <a:r>
              <a:rPr lang="de-DE" dirty="0"/>
              <a:t>Rules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 smtClean="0"/>
              <a:t>Regulations</a:t>
            </a:r>
            <a:r>
              <a:rPr lang="de-DE" dirty="0" smtClean="0"/>
              <a:t> 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smtClean="0"/>
              <a:t>Project Manual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Project </a:t>
            </a:r>
            <a:r>
              <a:rPr lang="de-DE" dirty="0" err="1" smtClean="0"/>
              <a:t>Opening</a:t>
            </a:r>
            <a:r>
              <a:rPr lang="de-DE" dirty="0" smtClean="0"/>
              <a:t> </a:t>
            </a:r>
            <a:r>
              <a:rPr lang="de-DE" dirty="0" err="1" smtClean="0"/>
              <a:t>Slides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en-DE" dirty="0" smtClean="0"/>
              <a:t>…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? </a:t>
            </a:r>
            <a:r>
              <a:rPr lang="de-DE" dirty="0"/>
              <a:t>-&gt; email </a:t>
            </a:r>
            <a:r>
              <a:rPr lang="de-DE" dirty="0" err="1"/>
              <a:t>me</a:t>
            </a:r>
            <a:r>
              <a:rPr lang="de-DE" dirty="0"/>
              <a:t> (k.schuller@maastrichtuniversity.nl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930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852936"/>
            <a:ext cx="8229600" cy="1143000"/>
          </a:xfrm>
        </p:spPr>
        <p:txBody>
          <a:bodyPr/>
          <a:lstStyle/>
          <a:p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83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Project Topic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Flight </a:t>
            </a:r>
            <a:r>
              <a:rPr lang="de-DE" dirty="0" err="1" smtClean="0"/>
              <a:t>to</a:t>
            </a:r>
            <a:r>
              <a:rPr lang="de-DE" dirty="0" smtClean="0"/>
              <a:t> Titan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38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Flight </a:t>
            </a:r>
            <a:r>
              <a:rPr lang="de-DE" dirty="0" err="1" smtClean="0"/>
              <a:t>to</a:t>
            </a:r>
            <a:r>
              <a:rPr lang="de-DE" dirty="0" smtClean="0"/>
              <a:t> Titan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412776"/>
            <a:ext cx="630555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97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Organisation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759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Overal</a:t>
            </a:r>
            <a:r>
              <a:rPr lang="de-DE" dirty="0" smtClean="0"/>
              <a:t>l </a:t>
            </a:r>
            <a:r>
              <a:rPr lang="de-DE" dirty="0" smtClean="0"/>
              <a:t>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Mission </a:t>
            </a:r>
            <a:r>
              <a:rPr lang="de-DE" dirty="0" err="1" smtClean="0"/>
              <a:t>to</a:t>
            </a:r>
            <a:r>
              <a:rPr lang="de-DE" dirty="0" smtClean="0"/>
              <a:t> bring a </a:t>
            </a:r>
            <a:r>
              <a:rPr lang="de-DE" dirty="0" err="1" smtClean="0"/>
              <a:t>manned</a:t>
            </a:r>
            <a:r>
              <a:rPr lang="de-DE" dirty="0" smtClean="0"/>
              <a:t> </a:t>
            </a:r>
            <a:r>
              <a:rPr lang="de-DE" dirty="0" err="1" smtClean="0"/>
              <a:t>mission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Titan (</a:t>
            </a:r>
            <a:r>
              <a:rPr lang="de-DE" dirty="0" err="1" smtClean="0"/>
              <a:t>moon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Saturn) </a:t>
            </a:r>
            <a:r>
              <a:rPr lang="de-DE" dirty="0" err="1" smtClean="0"/>
              <a:t>and</a:t>
            </a:r>
            <a:r>
              <a:rPr lang="de-DE" dirty="0" smtClean="0"/>
              <a:t> back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Develop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launch</a:t>
            </a:r>
            <a:r>
              <a:rPr lang="de-DE" dirty="0" smtClean="0"/>
              <a:t> a </a:t>
            </a:r>
            <a:r>
              <a:rPr lang="de-DE" dirty="0" err="1" smtClean="0"/>
              <a:t>spacecraft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bring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safely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orbit</a:t>
            </a:r>
            <a:r>
              <a:rPr lang="de-DE" dirty="0" smtClean="0"/>
              <a:t> </a:t>
            </a:r>
            <a:r>
              <a:rPr lang="de-DE" dirty="0" err="1" smtClean="0"/>
              <a:t>around</a:t>
            </a:r>
            <a:r>
              <a:rPr lang="de-DE" dirty="0" smtClean="0"/>
              <a:t> Titan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Land on Titan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Leave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orbit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bring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crew</a:t>
            </a:r>
            <a:r>
              <a:rPr lang="de-DE" dirty="0" smtClean="0"/>
              <a:t> back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earth</a:t>
            </a:r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077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do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solve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task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Data </a:t>
            </a:r>
            <a:r>
              <a:rPr lang="de-DE" dirty="0" err="1" smtClean="0"/>
              <a:t>positions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velocitie</a:t>
            </a:r>
            <a:r>
              <a:rPr lang="de-DE" dirty="0" err="1" smtClean="0"/>
              <a:t>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planets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Physical</a:t>
            </a:r>
            <a:r>
              <a:rPr lang="de-DE" dirty="0" smtClean="0"/>
              <a:t> </a:t>
            </a:r>
            <a:r>
              <a:rPr lang="de-DE" dirty="0" err="1" smtClean="0"/>
              <a:t>constants</a:t>
            </a:r>
            <a:r>
              <a:rPr lang="de-DE" dirty="0" smtClean="0"/>
              <a:t> (e.g. </a:t>
            </a:r>
            <a:r>
              <a:rPr lang="de-DE" dirty="0" err="1" smtClean="0"/>
              <a:t>gravity</a:t>
            </a:r>
            <a:r>
              <a:rPr lang="de-DE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Newton‘s</a:t>
            </a:r>
            <a:r>
              <a:rPr lang="de-DE" dirty="0" smtClean="0"/>
              <a:t> </a:t>
            </a:r>
            <a:r>
              <a:rPr lang="de-DE" dirty="0" err="1" smtClean="0"/>
              <a:t>law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dynamics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mechanics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Newton‘s</a:t>
            </a:r>
            <a:r>
              <a:rPr lang="de-DE" dirty="0" smtClean="0"/>
              <a:t> </a:t>
            </a:r>
            <a:r>
              <a:rPr lang="de-DE" dirty="0" err="1" smtClean="0"/>
              <a:t>law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universal </a:t>
            </a:r>
            <a:r>
              <a:rPr lang="de-DE" dirty="0" err="1" smtClean="0"/>
              <a:t>gravity</a:t>
            </a:r>
            <a:r>
              <a:rPr lang="de-DE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Kepler‘s</a:t>
            </a:r>
            <a:r>
              <a:rPr lang="de-DE" dirty="0" smtClean="0"/>
              <a:t> </a:t>
            </a:r>
            <a:r>
              <a:rPr lang="de-DE" dirty="0" err="1" smtClean="0"/>
              <a:t>laws</a:t>
            </a:r>
            <a:r>
              <a:rPr lang="de-DE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77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Task </a:t>
            </a:r>
            <a:r>
              <a:rPr lang="de-DE" dirty="0" err="1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A </a:t>
            </a:r>
            <a:r>
              <a:rPr lang="de-DE" dirty="0" err="1" smtClean="0"/>
              <a:t>detailed</a:t>
            </a:r>
            <a:r>
              <a:rPr lang="de-DE" dirty="0" smtClean="0"/>
              <a:t> </a:t>
            </a:r>
            <a:r>
              <a:rPr lang="de-DE" dirty="0" err="1" smtClean="0"/>
              <a:t>description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found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manual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Here</a:t>
            </a:r>
            <a:r>
              <a:rPr lang="de-DE" dirty="0" smtClean="0"/>
              <a:t>,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focus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most</a:t>
            </a:r>
            <a:r>
              <a:rPr lang="de-DE" dirty="0" smtClean="0"/>
              <a:t> </a:t>
            </a:r>
            <a:r>
              <a:rPr lang="de-DE" dirty="0" err="1" smtClean="0"/>
              <a:t>important</a:t>
            </a:r>
            <a:r>
              <a:rPr lang="de-DE" dirty="0" smtClean="0"/>
              <a:t> </a:t>
            </a:r>
            <a:r>
              <a:rPr lang="de-DE" dirty="0" err="1" smtClean="0"/>
              <a:t>parts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give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a </a:t>
            </a:r>
            <a:r>
              <a:rPr lang="de-DE" dirty="0" err="1" smtClean="0"/>
              <a:t>first</a:t>
            </a:r>
            <a:r>
              <a:rPr lang="de-DE" dirty="0" smtClean="0"/>
              <a:t> </a:t>
            </a:r>
            <a:r>
              <a:rPr lang="de-DE" dirty="0" err="1" smtClean="0"/>
              <a:t>idea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explanations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manual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74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Neat little animation of our solar system in action… | Solar system gif,  Astronomy, Solar system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4869160"/>
            <a:ext cx="1944216" cy="1918499"/>
          </a:xfrm>
          <a:prstGeom prst="rect">
            <a:avLst/>
          </a:prstGeom>
          <a:blipFill dpi="0" rotWithShape="1">
            <a:blip r:embed="rId4">
              <a:alphaModFix amt="33000"/>
            </a:blip>
            <a:srcRect/>
            <a:tile tx="0" ty="0" sx="100000" sy="100000" flip="none" algn="tl"/>
          </a:blip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10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4200" b="0" strike="noStrike" spc="-1" dirty="0" smtClean="0">
                <a:solidFill>
                  <a:srgbClr val="EBEBEB"/>
                </a:solidFill>
                <a:latin typeface="Century Gothic"/>
              </a:rPr>
              <a:t>Phase </a:t>
            </a:r>
            <a:r>
              <a:rPr lang="en-US" sz="4200" b="0" strike="noStrike" spc="-1" dirty="0" smtClean="0">
                <a:solidFill>
                  <a:srgbClr val="EBEBEB"/>
                </a:solidFill>
                <a:latin typeface="Century Gothic"/>
              </a:rPr>
              <a:t>1 </a:t>
            </a:r>
            <a:r>
              <a:rPr lang="en-DE" sz="4200" b="0" strike="noStrike" spc="-1" dirty="0" smtClean="0">
                <a:solidFill>
                  <a:srgbClr val="EBEBEB"/>
                </a:solidFill>
                <a:latin typeface="Century Gothic"/>
              </a:rPr>
              <a:t>–</a:t>
            </a:r>
            <a:r>
              <a:rPr lang="en-US" sz="4200" b="0" strike="noStrike" spc="-1" dirty="0" smtClean="0">
                <a:solidFill>
                  <a:srgbClr val="EBEBEB"/>
                </a:solidFill>
                <a:latin typeface="Century Gothic"/>
              </a:rPr>
              <a:t> Base model</a:t>
            </a:r>
            <a:endParaRPr lang="en-US" sz="4200" b="0" strike="noStrike" spc="-1" dirty="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1" name="TextShape 2"/>
          <p:cNvSpPr txBox="1"/>
          <p:nvPr/>
        </p:nvSpPr>
        <p:spPr>
          <a:xfrm>
            <a:off x="827640" y="2053080"/>
            <a:ext cx="671112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343080" indent="-34272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b="0" strike="noStrike" spc="-1" dirty="0" smtClean="0">
                <a:solidFill>
                  <a:srgbClr val="FFFFFF"/>
                </a:solidFill>
                <a:latin typeface="Century Gothic"/>
              </a:rPr>
              <a:t>Acquire data to build </a:t>
            </a:r>
            <a:r>
              <a:rPr lang="en-US" b="0" strike="noStrike" spc="-1" dirty="0" smtClean="0">
                <a:solidFill>
                  <a:srgbClr val="FFFFFF"/>
                </a:solidFill>
                <a:latin typeface="Century Gothic"/>
              </a:rPr>
              <a:t>a mathematical </a:t>
            </a:r>
            <a:r>
              <a:rPr lang="en-US" b="0" strike="noStrike" spc="-1" dirty="0" smtClean="0">
                <a:solidFill>
                  <a:srgbClr val="FFFFFF"/>
                </a:solidFill>
                <a:latin typeface="Century Gothic"/>
              </a:rPr>
              <a:t>model of the sun, planets and their </a:t>
            </a:r>
            <a:r>
              <a:rPr lang="en-US" spc="-1" dirty="0">
                <a:solidFill>
                  <a:srgbClr val="FFFFFF"/>
                </a:solidFill>
              </a:rPr>
              <a:t>moons  https://solarsystem.nasa.gov/planets/saturn/overview/</a:t>
            </a:r>
            <a:endParaRPr lang="en-US" b="0" strike="noStrike" spc="-1" dirty="0" smtClean="0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en-US" spc="-1" dirty="0">
                <a:solidFill>
                  <a:srgbClr val="FFFFFF"/>
                </a:solidFill>
                <a:latin typeface="Century Gothic"/>
              </a:rPr>
              <a:t>P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hysical 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engine capable of computing the paths of 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all planets and co.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and the trajectories of your </a:t>
            </a:r>
            <a:r>
              <a:rPr lang="en-US" spc="-1" dirty="0" smtClean="0">
                <a:solidFill>
                  <a:srgbClr val="FFFFFF"/>
                </a:solidFill>
                <a:latin typeface="Century Gothic"/>
              </a:rPr>
              <a:t>spaceship</a:t>
            </a:r>
          </a:p>
          <a:p>
            <a:pPr marL="343080" indent="-342720">
              <a:lnSpc>
                <a:spcPct val="15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Visualization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of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the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planetary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system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and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the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trajectory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of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your</a:t>
            </a:r>
            <a:r>
              <a:rPr lang="de-DE" spc="-1" dirty="0" smtClean="0">
                <a:solidFill>
                  <a:srgbClr val="FFFFFF"/>
                </a:solidFill>
                <a:latin typeface="Century Gothic"/>
              </a:rPr>
              <a:t> </a:t>
            </a:r>
            <a:r>
              <a:rPr lang="de-DE" spc="-1" dirty="0" err="1" smtClean="0">
                <a:solidFill>
                  <a:srgbClr val="FFFFFF"/>
                </a:solidFill>
                <a:latin typeface="Century Gothic"/>
              </a:rPr>
              <a:t>spaceship</a:t>
            </a:r>
            <a:endParaRPr lang="de-DE" spc="-1" dirty="0" smtClean="0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endParaRPr lang="en-US" spc="-1" dirty="0" smtClean="0">
              <a:solidFill>
                <a:srgbClr val="FFFFFF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39003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1 </a:t>
            </a:r>
            <a:r>
              <a:rPr lang="en-DE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Exploratory</a:t>
            </a:r>
            <a:r>
              <a:rPr lang="de-DE" dirty="0" smtClean="0"/>
              <a:t> Mission (Mission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840644" cy="4195481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Launch a </a:t>
            </a:r>
            <a:r>
              <a:rPr lang="de-DE" dirty="0" err="1" smtClean="0"/>
              <a:t>space</a:t>
            </a:r>
            <a:r>
              <a:rPr lang="de-DE" dirty="0" smtClean="0"/>
              <a:t> probe </a:t>
            </a:r>
            <a:r>
              <a:rPr lang="de-DE" dirty="0" err="1" smtClean="0"/>
              <a:t>using</a:t>
            </a:r>
            <a:r>
              <a:rPr lang="de-DE" dirty="0" smtClean="0"/>
              <a:t> a </a:t>
            </a:r>
            <a:r>
              <a:rPr lang="de-DE" dirty="0" err="1" smtClean="0"/>
              <a:t>ballistic</a:t>
            </a:r>
            <a:r>
              <a:rPr lang="de-DE" dirty="0" smtClean="0"/>
              <a:t> </a:t>
            </a:r>
            <a:r>
              <a:rPr lang="de-DE" dirty="0" err="1" smtClean="0"/>
              <a:t>missile</a:t>
            </a:r>
            <a:r>
              <a:rPr lang="de-DE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Like a </a:t>
            </a:r>
            <a:r>
              <a:rPr lang="de-DE" dirty="0" err="1" smtClean="0"/>
              <a:t>bullet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a </a:t>
            </a:r>
            <a:r>
              <a:rPr lang="de-DE" dirty="0" err="1" smtClean="0"/>
              <a:t>canon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focus</a:t>
            </a:r>
            <a:r>
              <a:rPr lang="de-DE" dirty="0" smtClean="0"/>
              <a:t> on </a:t>
            </a:r>
            <a:r>
              <a:rPr lang="de-DE" dirty="0" err="1" smtClean="0"/>
              <a:t>gravitational</a:t>
            </a:r>
            <a:r>
              <a:rPr lang="de-DE" dirty="0" smtClean="0"/>
              <a:t> </a:t>
            </a:r>
            <a:r>
              <a:rPr lang="de-DE" dirty="0" err="1" smtClean="0"/>
              <a:t>forces</a:t>
            </a:r>
            <a:r>
              <a:rPr lang="de-DE" dirty="0" smtClean="0"/>
              <a:t> 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engines</a:t>
            </a:r>
            <a:r>
              <a:rPr lang="de-DE" dirty="0" smtClean="0"/>
              <a:t>, 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thrust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Requirements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Probe must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launched</a:t>
            </a:r>
            <a:r>
              <a:rPr lang="de-DE" dirty="0" smtClean="0"/>
              <a:t> on April 1st, 2020</a:t>
            </a:r>
          </a:p>
          <a:p>
            <a:pPr lvl="1">
              <a:lnSpc>
                <a:spcPct val="150000"/>
              </a:lnSpc>
            </a:pPr>
            <a:r>
              <a:rPr lang="de-DE" dirty="0" smtClean="0"/>
              <a:t>Probe must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launched</a:t>
            </a:r>
            <a:r>
              <a:rPr lang="de-DE" dirty="0" smtClean="0"/>
              <a:t> at a </a:t>
            </a:r>
            <a:r>
              <a:rPr lang="de-DE" dirty="0" err="1" smtClean="0"/>
              <a:t>point</a:t>
            </a:r>
            <a:r>
              <a:rPr lang="de-DE" dirty="0" smtClean="0"/>
              <a:t> on </a:t>
            </a:r>
            <a:r>
              <a:rPr lang="de-DE" dirty="0" err="1" smtClean="0"/>
              <a:t>earth</a:t>
            </a:r>
            <a:r>
              <a:rPr lang="de-DE" dirty="0" smtClean="0"/>
              <a:t> </a:t>
            </a:r>
            <a:r>
              <a:rPr lang="de-DE" dirty="0" err="1" smtClean="0"/>
              <a:t>surface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Maximal initial </a:t>
            </a:r>
            <a:r>
              <a:rPr lang="de-DE" dirty="0" err="1" smtClean="0"/>
              <a:t>velocity</a:t>
            </a:r>
            <a:r>
              <a:rPr lang="de-DE" dirty="0" smtClean="0"/>
              <a:t> 60km/s</a:t>
            </a:r>
          </a:p>
          <a:p>
            <a:pPr lvl="1">
              <a:lnSpc>
                <a:spcPct val="150000"/>
              </a:lnSpc>
            </a:pPr>
            <a:r>
              <a:rPr lang="de-DE" dirty="0" smtClean="0"/>
              <a:t>Probe must </a:t>
            </a:r>
            <a:r>
              <a:rPr lang="de-DE" dirty="0" err="1" smtClean="0"/>
              <a:t>reach</a:t>
            </a:r>
            <a:r>
              <a:rPr lang="de-DE" dirty="0" smtClean="0"/>
              <a:t> Titan </a:t>
            </a:r>
            <a:r>
              <a:rPr lang="de-DE" dirty="0" err="1" smtClean="0"/>
              <a:t>before</a:t>
            </a:r>
            <a:r>
              <a:rPr lang="de-DE" dirty="0" smtClean="0"/>
              <a:t> April 1st, 2021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431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1 </a:t>
            </a:r>
            <a:r>
              <a:rPr lang="en-DE" dirty="0" smtClean="0"/>
              <a:t>–</a:t>
            </a:r>
            <a:r>
              <a:rPr lang="de-DE" dirty="0" smtClean="0"/>
              <a:t> Solver </a:t>
            </a:r>
            <a:r>
              <a:rPr lang="de-DE" dirty="0" err="1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60000"/>
              </a:lnSpc>
            </a:pP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x-y-z </a:t>
            </a:r>
            <a:r>
              <a:rPr lang="de-DE" dirty="0" err="1" smtClean="0"/>
              <a:t>coordinate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NASA </a:t>
            </a:r>
            <a:r>
              <a:rPr lang="de-DE" dirty="0" err="1" smtClean="0"/>
              <a:t>Horizons</a:t>
            </a:r>
            <a:endParaRPr lang="de-DE" dirty="0" smtClean="0"/>
          </a:p>
          <a:p>
            <a:pPr>
              <a:lnSpc>
                <a:spcPct val="160000"/>
              </a:lnSpc>
            </a:pPr>
            <a:r>
              <a:rPr lang="de-DE" dirty="0" smtClean="0"/>
              <a:t>Model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sun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8 </a:t>
            </a:r>
            <a:r>
              <a:rPr lang="de-DE" dirty="0" err="1" smtClean="0"/>
              <a:t>planets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Earth‘s</a:t>
            </a:r>
            <a:r>
              <a:rPr lang="de-DE" dirty="0" smtClean="0"/>
              <a:t> </a:t>
            </a:r>
            <a:r>
              <a:rPr lang="de-DE" dirty="0" err="1" smtClean="0"/>
              <a:t>moon</a:t>
            </a:r>
            <a:r>
              <a:rPr lang="de-DE" dirty="0" smtClean="0"/>
              <a:t> Luna </a:t>
            </a:r>
            <a:r>
              <a:rPr lang="de-DE" dirty="0" err="1" smtClean="0"/>
              <a:t>and</a:t>
            </a:r>
            <a:r>
              <a:rPr lang="de-DE" dirty="0" smtClean="0"/>
              <a:t> Titan</a:t>
            </a:r>
          </a:p>
          <a:p>
            <a:pPr>
              <a:lnSpc>
                <a:spcPct val="160000"/>
              </a:lnSpc>
            </a:pP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standard</a:t>
            </a:r>
            <a:r>
              <a:rPr lang="de-DE" dirty="0" smtClean="0"/>
              <a:t> SI </a:t>
            </a:r>
            <a:r>
              <a:rPr lang="de-DE" dirty="0" err="1" smtClean="0"/>
              <a:t>units</a:t>
            </a:r>
            <a:r>
              <a:rPr lang="de-DE" dirty="0" smtClean="0"/>
              <a:t> (</a:t>
            </a:r>
            <a:r>
              <a:rPr lang="de-DE" dirty="0" err="1" smtClean="0"/>
              <a:t>kilograms</a:t>
            </a:r>
            <a:r>
              <a:rPr lang="de-DE" dirty="0" smtClean="0"/>
              <a:t>, </a:t>
            </a:r>
            <a:r>
              <a:rPr lang="de-DE" dirty="0" err="1" smtClean="0"/>
              <a:t>metres</a:t>
            </a:r>
            <a:r>
              <a:rPr lang="de-DE" dirty="0" smtClean="0"/>
              <a:t>, </a:t>
            </a:r>
            <a:r>
              <a:rPr lang="de-DE" dirty="0" err="1" smtClean="0"/>
              <a:t>seconds</a:t>
            </a:r>
            <a:r>
              <a:rPr lang="de-DE" dirty="0" smtClean="0"/>
              <a:t>)</a:t>
            </a:r>
          </a:p>
          <a:p>
            <a:pPr>
              <a:lnSpc>
                <a:spcPct val="160000"/>
              </a:lnSpc>
            </a:pPr>
            <a:r>
              <a:rPr lang="de-DE" dirty="0" smtClean="0"/>
              <a:t>Launch </a:t>
            </a:r>
            <a:r>
              <a:rPr lang="de-DE" dirty="0" err="1" smtClean="0"/>
              <a:t>positions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velocity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objects</a:t>
            </a:r>
            <a:r>
              <a:rPr lang="de-DE" dirty="0" smtClean="0"/>
              <a:t> relative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Earth‘s</a:t>
            </a:r>
            <a:r>
              <a:rPr lang="de-DE" dirty="0" smtClean="0"/>
              <a:t> </a:t>
            </a:r>
            <a:r>
              <a:rPr lang="de-DE" dirty="0" err="1" smtClean="0"/>
              <a:t>position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velocity</a:t>
            </a:r>
            <a:endParaRPr lang="de-DE" dirty="0" smtClean="0"/>
          </a:p>
          <a:p>
            <a:pPr>
              <a:lnSpc>
                <a:spcPct val="160000"/>
              </a:lnSpc>
            </a:pPr>
            <a:r>
              <a:rPr lang="de-DE" dirty="0" err="1" smtClean="0"/>
              <a:t>You</a:t>
            </a:r>
            <a:r>
              <a:rPr lang="de-DE" dirty="0" smtClean="0"/>
              <a:t> must </a:t>
            </a:r>
            <a:r>
              <a:rPr lang="de-DE" dirty="0" err="1" smtClean="0"/>
              <a:t>give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time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closest</a:t>
            </a:r>
            <a:r>
              <a:rPr lang="de-DE" dirty="0" smtClean="0"/>
              <a:t> </a:t>
            </a:r>
            <a:r>
              <a:rPr lang="de-DE" dirty="0" err="1" smtClean="0"/>
              <a:t>approach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probe </a:t>
            </a:r>
            <a:r>
              <a:rPr lang="de-DE" dirty="0" err="1" smtClean="0"/>
              <a:t>to</a:t>
            </a:r>
            <a:r>
              <a:rPr lang="de-DE" dirty="0" smtClean="0"/>
              <a:t> Titan </a:t>
            </a:r>
          </a:p>
          <a:p>
            <a:pPr>
              <a:lnSpc>
                <a:spcPct val="160000"/>
              </a:lnSpc>
            </a:pPr>
            <a:r>
              <a:rPr lang="de-DE" dirty="0" err="1" smtClean="0"/>
              <a:t>Use</a:t>
            </a:r>
            <a:r>
              <a:rPr lang="de-DE" dirty="0" smtClean="0"/>
              <a:t> Euler </a:t>
            </a:r>
            <a:r>
              <a:rPr lang="de-DE" dirty="0" err="1" smtClean="0"/>
              <a:t>solver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fixed</a:t>
            </a:r>
            <a:r>
              <a:rPr lang="de-DE" dirty="0" smtClean="0"/>
              <a:t> </a:t>
            </a:r>
            <a:r>
              <a:rPr lang="de-DE" dirty="0" err="1" smtClean="0"/>
              <a:t>step</a:t>
            </a:r>
            <a:r>
              <a:rPr lang="de-DE" dirty="0" smtClean="0"/>
              <a:t>-size </a:t>
            </a:r>
          </a:p>
          <a:p>
            <a:pPr>
              <a:lnSpc>
                <a:spcPct val="160000"/>
              </a:lnSpc>
            </a:pPr>
            <a:r>
              <a:rPr lang="de-DE" dirty="0" smtClean="0"/>
              <a:t>Output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space</a:t>
            </a:r>
            <a:r>
              <a:rPr lang="de-DE" dirty="0" smtClean="0"/>
              <a:t> probe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71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1 </a:t>
            </a:r>
            <a:r>
              <a:rPr lang="en-DE" dirty="0" smtClean="0"/>
              <a:t>–</a:t>
            </a:r>
            <a:r>
              <a:rPr lang="de-DE" dirty="0" smtClean="0"/>
              <a:t> Implementation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automatically</a:t>
            </a:r>
            <a:r>
              <a:rPr lang="de-DE" dirty="0" smtClean="0"/>
              <a:t> </a:t>
            </a:r>
            <a:r>
              <a:rPr lang="de-DE" dirty="0" err="1" smtClean="0"/>
              <a:t>tested</a:t>
            </a:r>
            <a:r>
              <a:rPr lang="de-DE" dirty="0" smtClean="0"/>
              <a:t> -&gt; </a:t>
            </a:r>
            <a:r>
              <a:rPr lang="de-DE" dirty="0" err="1" smtClean="0"/>
              <a:t>conform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API </a:t>
            </a:r>
            <a:r>
              <a:rPr lang="de-DE" dirty="0" err="1" smtClean="0"/>
              <a:t>uploaded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Canvas (</a:t>
            </a:r>
            <a:r>
              <a:rPr lang="de-DE" dirty="0" err="1" smtClean="0"/>
              <a:t>three</a:t>
            </a:r>
            <a:r>
              <a:rPr lang="de-DE" dirty="0" smtClean="0"/>
              <a:t> </a:t>
            </a:r>
            <a:r>
              <a:rPr lang="de-DE" dirty="0" err="1" smtClean="0"/>
              <a:t>java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r>
              <a:rPr lang="de-DE" dirty="0" smtClean="0"/>
              <a:t>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smtClean="0"/>
              <a:t>Test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physics</a:t>
            </a:r>
            <a:r>
              <a:rPr lang="de-DE" dirty="0" smtClean="0"/>
              <a:t> </a:t>
            </a:r>
            <a:r>
              <a:rPr lang="de-DE" dirty="0" err="1" smtClean="0"/>
              <a:t>engine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various</a:t>
            </a:r>
            <a:r>
              <a:rPr lang="de-DE" dirty="0" smtClean="0"/>
              <a:t> </a:t>
            </a:r>
            <a:r>
              <a:rPr lang="de-DE" dirty="0" err="1" smtClean="0"/>
              <a:t>step</a:t>
            </a:r>
            <a:r>
              <a:rPr lang="de-DE" dirty="0" smtClean="0"/>
              <a:t>-sizes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Ideas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research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manual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testing</a:t>
            </a:r>
            <a:r>
              <a:rPr lang="de-DE" dirty="0" smtClean="0"/>
              <a:t>,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omit</a:t>
            </a:r>
            <a:r>
              <a:rPr lang="de-DE" dirty="0" smtClean="0"/>
              <a:t> Mercury, Venus, Uranus, Neptune, Moon </a:t>
            </a:r>
            <a:r>
              <a:rPr lang="de-DE" dirty="0" err="1" smtClean="0"/>
              <a:t>and</a:t>
            </a:r>
            <a:r>
              <a:rPr lang="de-DE" dirty="0" smtClean="0"/>
              <a:t> Mars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069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</a:t>
            </a:r>
            <a:r>
              <a:rPr lang="de-DE" dirty="0" smtClean="0"/>
              <a:t>2 </a:t>
            </a:r>
            <a:r>
              <a:rPr lang="en-DE" dirty="0" smtClean="0"/>
              <a:t>–</a:t>
            </a:r>
            <a:r>
              <a:rPr lang="de-DE" dirty="0" smtClean="0"/>
              <a:t> Mission 2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Fully</a:t>
            </a:r>
            <a:r>
              <a:rPr lang="de-DE" dirty="0" err="1" smtClean="0"/>
              <a:t>-fledged</a:t>
            </a:r>
            <a:r>
              <a:rPr lang="de-DE" dirty="0" smtClean="0"/>
              <a:t> multiple-stage rocket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spacecraft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Launch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Earth</a:t>
            </a:r>
            <a:r>
              <a:rPr lang="de-DE" dirty="0"/>
              <a:t> </a:t>
            </a:r>
            <a:r>
              <a:rPr lang="de-DE" dirty="0" smtClean="0"/>
              <a:t>such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enters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orbit</a:t>
            </a:r>
            <a:r>
              <a:rPr lang="de-DE" dirty="0" smtClean="0"/>
              <a:t> </a:t>
            </a:r>
            <a:r>
              <a:rPr lang="de-DE" dirty="0" err="1" smtClean="0"/>
              <a:t>around</a:t>
            </a:r>
            <a:r>
              <a:rPr lang="de-DE" dirty="0" smtClean="0"/>
              <a:t> Titan (</a:t>
            </a: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yet</a:t>
            </a:r>
            <a:r>
              <a:rPr lang="de-DE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Rocket </a:t>
            </a:r>
            <a:r>
              <a:rPr lang="de-DE" dirty="0" err="1" smtClean="0"/>
              <a:t>engine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correct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trajectory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Every </a:t>
            </a:r>
            <a:r>
              <a:rPr lang="de-DE" dirty="0" err="1" smtClean="0"/>
              <a:t>correction</a:t>
            </a:r>
            <a:r>
              <a:rPr lang="de-DE" dirty="0" smtClean="0"/>
              <a:t> will </a:t>
            </a:r>
            <a:r>
              <a:rPr lang="de-DE" dirty="0" err="1" smtClean="0"/>
              <a:t>burn</a:t>
            </a:r>
            <a:r>
              <a:rPr lang="de-DE" dirty="0" smtClean="0"/>
              <a:t> </a:t>
            </a:r>
            <a:r>
              <a:rPr lang="de-DE" dirty="0" err="1" smtClean="0"/>
              <a:t>mass</a:t>
            </a:r>
            <a:r>
              <a:rPr lang="de-DE" dirty="0" smtClean="0"/>
              <a:t> (</a:t>
            </a:r>
            <a:r>
              <a:rPr lang="de-DE" dirty="0" err="1" smtClean="0"/>
              <a:t>fuel</a:t>
            </a:r>
            <a:r>
              <a:rPr lang="de-DE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Bring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astronauts</a:t>
            </a:r>
            <a:r>
              <a:rPr lang="de-DE" dirty="0" smtClean="0"/>
              <a:t> back </a:t>
            </a:r>
            <a:r>
              <a:rPr lang="de-DE" dirty="0" err="1" smtClean="0"/>
              <a:t>to</a:t>
            </a:r>
            <a:r>
              <a:rPr lang="de-DE" dirty="0" smtClean="0"/>
              <a:t> Earth </a:t>
            </a:r>
            <a:r>
              <a:rPr lang="de-DE" dirty="0" err="1" smtClean="0"/>
              <a:t>again</a:t>
            </a:r>
            <a:endParaRPr lang="de-DE" dirty="0" smtClean="0"/>
          </a:p>
          <a:p>
            <a:pPr>
              <a:lnSpc>
                <a:spcPct val="150000"/>
              </a:lnSpc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75216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2 </a:t>
            </a:r>
            <a:r>
              <a:rPr lang="en-DE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higher</a:t>
            </a:r>
            <a:r>
              <a:rPr lang="de-DE" dirty="0"/>
              <a:t>-order differential </a:t>
            </a:r>
            <a:r>
              <a:rPr lang="de-DE" dirty="0" err="1"/>
              <a:t>equations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 smtClean="0"/>
              <a:t>mission</a:t>
            </a:r>
            <a:r>
              <a:rPr lang="de-DE" dirty="0" smtClean="0"/>
              <a:t> (Runge-</a:t>
            </a:r>
            <a:r>
              <a:rPr lang="de-DE" dirty="0" err="1" smtClean="0"/>
              <a:t>Kutta</a:t>
            </a:r>
            <a:r>
              <a:rPr lang="de-DE" dirty="0" smtClean="0"/>
              <a:t>, </a:t>
            </a:r>
            <a:r>
              <a:rPr lang="de-DE" dirty="0" err="1" smtClean="0"/>
              <a:t>Verlet</a:t>
            </a:r>
            <a:r>
              <a:rPr lang="de-DE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Test different </a:t>
            </a:r>
            <a:r>
              <a:rPr lang="de-DE" dirty="0" err="1" smtClean="0"/>
              <a:t>step</a:t>
            </a:r>
            <a:r>
              <a:rPr lang="de-DE" dirty="0" smtClean="0"/>
              <a:t>-sizes 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Minimize</a:t>
            </a:r>
            <a:r>
              <a:rPr lang="de-DE" dirty="0" smtClean="0"/>
              <a:t> </a:t>
            </a:r>
            <a:r>
              <a:rPr lang="de-DE" dirty="0" err="1" smtClean="0"/>
              <a:t>fuel</a:t>
            </a:r>
            <a:r>
              <a:rPr lang="de-DE" dirty="0" smtClean="0"/>
              <a:t> </a:t>
            </a:r>
            <a:r>
              <a:rPr lang="de-DE" dirty="0" err="1" smtClean="0"/>
              <a:t>costs</a:t>
            </a:r>
            <a:r>
              <a:rPr lang="de-DE" dirty="0" smtClean="0"/>
              <a:t> </a:t>
            </a:r>
            <a:r>
              <a:rPr lang="de-DE" dirty="0" err="1" smtClean="0"/>
              <a:t>while</a:t>
            </a:r>
            <a:r>
              <a:rPr lang="de-DE" dirty="0" smtClean="0"/>
              <a:t> </a:t>
            </a:r>
            <a:r>
              <a:rPr lang="de-DE" dirty="0" err="1" smtClean="0"/>
              <a:t>complete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mission</a:t>
            </a:r>
            <a:r>
              <a:rPr lang="de-DE" dirty="0" smtClean="0"/>
              <a:t> in </a:t>
            </a:r>
            <a:r>
              <a:rPr lang="de-DE" dirty="0" err="1" smtClean="0"/>
              <a:t>reasonable</a:t>
            </a:r>
            <a:r>
              <a:rPr lang="de-DE" dirty="0" smtClean="0"/>
              <a:t> time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Write simple </a:t>
            </a:r>
            <a:r>
              <a:rPr lang="de-DE" dirty="0" err="1" smtClean="0"/>
              <a:t>Junit</a:t>
            </a:r>
            <a:r>
              <a:rPr lang="de-DE" dirty="0" smtClean="0"/>
              <a:t> </a:t>
            </a:r>
            <a:r>
              <a:rPr lang="de-DE" dirty="0" err="1" smtClean="0"/>
              <a:t>test</a:t>
            </a:r>
            <a:r>
              <a:rPr lang="de-DE" dirty="0" smtClean="0"/>
              <a:t> </a:t>
            </a:r>
            <a:r>
              <a:rPr lang="de-DE" dirty="0" err="1" smtClean="0"/>
              <a:t>cases</a:t>
            </a:r>
            <a:r>
              <a:rPr lang="de-DE" dirty="0" smtClean="0"/>
              <a:t> (100% </a:t>
            </a:r>
            <a:r>
              <a:rPr lang="de-DE" dirty="0" err="1" smtClean="0"/>
              <a:t>coverage</a:t>
            </a:r>
            <a:r>
              <a:rPr lang="de-DE" dirty="0" smtClean="0"/>
              <a:t>)</a:t>
            </a:r>
          </a:p>
          <a:p>
            <a:endParaRPr lang="de-D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6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</a:t>
            </a:r>
            <a:r>
              <a:rPr lang="de-DE" dirty="0" smtClean="0"/>
              <a:t>3 </a:t>
            </a:r>
            <a:r>
              <a:rPr lang="en-DE" dirty="0" smtClean="0"/>
              <a:t>–</a:t>
            </a:r>
            <a:r>
              <a:rPr lang="de-DE" dirty="0" smtClean="0"/>
              <a:t> The </a:t>
            </a:r>
            <a:r>
              <a:rPr lang="de-DE" dirty="0" err="1" smtClean="0"/>
              <a:t>Landing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phase</a:t>
            </a:r>
            <a:r>
              <a:rPr lang="de-DE" dirty="0" smtClean="0"/>
              <a:t> 2 </a:t>
            </a:r>
            <a:r>
              <a:rPr lang="de-DE" dirty="0" err="1" smtClean="0"/>
              <a:t>work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Spaceship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orbit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Titan </a:t>
            </a:r>
          </a:p>
          <a:p>
            <a:pPr>
              <a:lnSpc>
                <a:spcPct val="150000"/>
              </a:lnSpc>
            </a:pPr>
            <a:r>
              <a:rPr lang="de-DE" dirty="0" smtClean="0"/>
              <a:t>Launch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spaceship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Non-zero horizontal </a:t>
            </a:r>
            <a:r>
              <a:rPr lang="de-DE" dirty="0" err="1" smtClean="0"/>
              <a:t>velocity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module</a:t>
            </a:r>
            <a:endParaRPr lang="de-DE" dirty="0" smtClean="0"/>
          </a:p>
          <a:p>
            <a:pPr>
              <a:lnSpc>
                <a:spcPct val="150000"/>
              </a:lnSpc>
            </a:pPr>
            <a:endParaRPr lang="de-DE" dirty="0" smtClean="0"/>
          </a:p>
          <a:p>
            <a:pPr>
              <a:lnSpc>
                <a:spcPct val="150000"/>
              </a:lnSpc>
            </a:pPr>
            <a:endParaRPr lang="de-DE" dirty="0" smtClean="0"/>
          </a:p>
        </p:txBody>
      </p:sp>
      <p:pic>
        <p:nvPicPr>
          <p:cNvPr id="5" name="Picture 2" descr="Anim'n of a Package Dropped from a Moving Plan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4333533"/>
            <a:ext cx="3409950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3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8406" y="1870993"/>
            <a:ext cx="170331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 smtClean="0"/>
              <a:t>Examiners:</a:t>
            </a:r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5407818" y="1130947"/>
            <a:ext cx="373618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Tutors/project coordinator: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7200102" y="1664024"/>
            <a:ext cx="1968809" cy="2061562"/>
            <a:chOff x="9572742" y="2110358"/>
            <a:chExt cx="2625079" cy="274874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09224" y="2110358"/>
              <a:ext cx="1752115" cy="2336152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9572742" y="4407702"/>
              <a:ext cx="2625079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Katharina </a:t>
              </a:r>
              <a:r>
                <a:rPr lang="en-US" sz="1600" dirty="0" err="1"/>
                <a:t>Schüller</a:t>
              </a:r>
              <a:endParaRPr lang="en-US" sz="16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025360" y="3834760"/>
            <a:ext cx="1277914" cy="2000765"/>
            <a:chOff x="8924385" y="4162519"/>
            <a:chExt cx="1703885" cy="2667687"/>
          </a:xfrm>
        </p:grpSpPr>
        <p:sp>
          <p:nvSpPr>
            <p:cNvPr id="23" name="TextBox 22"/>
            <p:cNvSpPr txBox="1"/>
            <p:nvPr/>
          </p:nvSpPr>
          <p:spPr>
            <a:xfrm>
              <a:off x="8924385" y="6378801"/>
              <a:ext cx="1703885" cy="4514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Otti D’Huys</a:t>
              </a:r>
            </a:p>
          </p:txBody>
        </p:sp>
        <p:pic>
          <p:nvPicPr>
            <p:cNvPr id="28" name="Picture 6" descr="Photo of Otti D'Huys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37568" y="4162519"/>
              <a:ext cx="1477521" cy="2216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People </a:t>
            </a:r>
            <a:r>
              <a:rPr lang="de-DE" dirty="0" err="1" smtClean="0"/>
              <a:t>involved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788024" y="1759961"/>
            <a:ext cx="2073409" cy="1898794"/>
            <a:chOff x="4788024" y="1759961"/>
            <a:chExt cx="2073409" cy="1898794"/>
          </a:xfrm>
        </p:grpSpPr>
        <p:pic>
          <p:nvPicPr>
            <p:cNvPr id="1028" name="Picture 4" descr="LHCb-experiment van CERN omarmt grafische kaarten om grote hoeveelheden  data te filteren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88024" y="1759961"/>
              <a:ext cx="2073409" cy="15602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/>
            <p:cNvSpPr txBox="1"/>
            <p:nvPr/>
          </p:nvSpPr>
          <p:spPr>
            <a:xfrm>
              <a:off x="4900436" y="3320201"/>
              <a:ext cx="18485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smtClean="0"/>
                <a:t>Daniel Campora</a:t>
              </a:r>
              <a:endParaRPr lang="en-US" sz="1600" dirty="0"/>
            </a:p>
          </p:txBody>
        </p:sp>
      </p:grpSp>
      <p:pic>
        <p:nvPicPr>
          <p:cNvPr id="1030" name="Picture 6" descr="Chiara SIRONI | Maastricht University, Maastricht | UM | Department of Data  Science and Knowledge Engineeri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3906407"/>
            <a:ext cx="1518916" cy="1518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051612" y="5471613"/>
            <a:ext cx="14237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Chiara Sironi</a:t>
            </a:r>
            <a:endParaRPr lang="en-US" sz="1600" dirty="0"/>
          </a:p>
        </p:txBody>
      </p:sp>
      <p:pic>
        <p:nvPicPr>
          <p:cNvPr id="30" name="Picture 8" descr="De eigenzinnige wiskundige Katerina Stankova gebruikt speltheorie voor  kankerbehandelingen | Trouw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42" y="2408275"/>
            <a:ext cx="1365651" cy="1823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ollins - Maastricht University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9335" y="1996773"/>
            <a:ext cx="1716014" cy="171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14" descr="Nico Roos | Homepage of Nico Roo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68058" y="4274249"/>
            <a:ext cx="1296144" cy="1944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16" descr="Christof Seiler ·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896" y="4740887"/>
            <a:ext cx="1512168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373405" y="4184633"/>
            <a:ext cx="1999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Katerina Stankova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2486776" y="3687035"/>
            <a:ext cx="1433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Pieter Collins</a:t>
            </a:r>
            <a:endParaRPr lang="en-US" sz="1600" dirty="0"/>
          </a:p>
        </p:txBody>
      </p:sp>
      <p:sp>
        <p:nvSpPr>
          <p:cNvPr id="38" name="TextBox 37"/>
          <p:cNvSpPr txBox="1"/>
          <p:nvPr/>
        </p:nvSpPr>
        <p:spPr>
          <a:xfrm>
            <a:off x="450499" y="6253055"/>
            <a:ext cx="14991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Christof Seiler</a:t>
            </a:r>
            <a:endParaRPr lang="en-US" sz="1600" dirty="0"/>
          </a:p>
        </p:txBody>
      </p:sp>
      <p:sp>
        <p:nvSpPr>
          <p:cNvPr id="39" name="TextBox 38"/>
          <p:cNvSpPr txBox="1"/>
          <p:nvPr/>
        </p:nvSpPr>
        <p:spPr>
          <a:xfrm>
            <a:off x="2627667" y="6218888"/>
            <a:ext cx="1176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/>
              <a:t>Nico Roos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52594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3 </a:t>
            </a:r>
            <a:r>
              <a:rPr lang="en-DE" dirty="0" smtClean="0"/>
              <a:t>–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Write a </a:t>
            </a:r>
            <a:r>
              <a:rPr lang="de-DE" dirty="0" err="1" smtClean="0"/>
              <a:t>physics</a:t>
            </a:r>
            <a:r>
              <a:rPr lang="de-DE" dirty="0" smtClean="0"/>
              <a:t> </a:t>
            </a:r>
            <a:r>
              <a:rPr lang="de-DE" dirty="0" err="1" smtClean="0"/>
              <a:t>engine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simulates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module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Include</a:t>
            </a:r>
            <a:r>
              <a:rPr lang="de-DE" dirty="0" smtClean="0"/>
              <a:t> </a:t>
            </a:r>
            <a:r>
              <a:rPr lang="de-DE" dirty="0" err="1" smtClean="0"/>
              <a:t>rotations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module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horizontal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vertical</a:t>
            </a:r>
            <a:r>
              <a:rPr lang="de-DE" dirty="0" smtClean="0"/>
              <a:t> </a:t>
            </a:r>
            <a:r>
              <a:rPr lang="de-DE" dirty="0" err="1" smtClean="0"/>
              <a:t>motion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Try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controll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on Titan </a:t>
            </a:r>
            <a:r>
              <a:rPr lang="de-DE" dirty="0" err="1" smtClean="0"/>
              <a:t>by</a:t>
            </a:r>
            <a:r>
              <a:rPr lang="de-DE" dirty="0" smtClean="0"/>
              <a:t>:</a:t>
            </a:r>
          </a:p>
          <a:p>
            <a:pPr lvl="1">
              <a:lnSpc>
                <a:spcPct val="150000"/>
              </a:lnSpc>
            </a:pPr>
            <a:r>
              <a:rPr lang="de-DE" dirty="0" smtClean="0"/>
              <a:t>Open-loop </a:t>
            </a:r>
            <a:r>
              <a:rPr lang="de-DE" dirty="0" err="1" smtClean="0"/>
              <a:t>controller</a:t>
            </a:r>
            <a:r>
              <a:rPr lang="de-DE" dirty="0" smtClean="0"/>
              <a:t>: </a:t>
            </a:r>
            <a:r>
              <a:rPr lang="de-DE" dirty="0" err="1" smtClean="0"/>
              <a:t>Determine</a:t>
            </a:r>
            <a:r>
              <a:rPr lang="de-DE" dirty="0" smtClean="0"/>
              <a:t> in </a:t>
            </a:r>
            <a:r>
              <a:rPr lang="de-DE" dirty="0" err="1" smtClean="0"/>
              <a:t>advance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input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given</a:t>
            </a:r>
            <a:r>
              <a:rPr lang="de-DE" dirty="0" smtClean="0"/>
              <a:t> initial </a:t>
            </a:r>
            <a:r>
              <a:rPr lang="de-DE" dirty="0" err="1" smtClean="0"/>
              <a:t>position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landing</a:t>
            </a:r>
            <a:r>
              <a:rPr lang="de-DE" dirty="0" smtClean="0"/>
              <a:t> </a:t>
            </a:r>
            <a:r>
              <a:rPr lang="de-DE" dirty="0" err="1" smtClean="0"/>
              <a:t>module</a:t>
            </a:r>
            <a:endParaRPr lang="de-DE" dirty="0"/>
          </a:p>
          <a:p>
            <a:pPr lvl="1">
              <a:lnSpc>
                <a:spcPct val="150000"/>
              </a:lnSpc>
            </a:pPr>
            <a:r>
              <a:rPr lang="de-DE" dirty="0" smtClean="0"/>
              <a:t>Feedback </a:t>
            </a:r>
            <a:r>
              <a:rPr lang="de-DE" dirty="0" err="1" smtClean="0"/>
              <a:t>controller</a:t>
            </a:r>
            <a:r>
              <a:rPr lang="de-DE" dirty="0" smtClean="0"/>
              <a:t>: </a:t>
            </a:r>
            <a:r>
              <a:rPr lang="de-DE" dirty="0" err="1" smtClean="0"/>
              <a:t>Determine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thrust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current</a:t>
            </a:r>
            <a:r>
              <a:rPr lang="de-DE" dirty="0" smtClean="0"/>
              <a:t> </a:t>
            </a:r>
            <a:r>
              <a:rPr lang="de-DE" dirty="0" err="1" smtClean="0"/>
              <a:t>position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velocity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Include</a:t>
            </a:r>
            <a:r>
              <a:rPr lang="de-DE" dirty="0" smtClean="0"/>
              <a:t> wind in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378790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Minimum </a:t>
            </a:r>
            <a:r>
              <a:rPr lang="de-DE" dirty="0" err="1" smtClean="0"/>
              <a:t>requirements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pass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phase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given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manual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Ideas</a:t>
            </a:r>
            <a:r>
              <a:rPr lang="de-DE" dirty="0" smtClean="0"/>
              <a:t> 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higher</a:t>
            </a:r>
            <a:r>
              <a:rPr lang="de-DE" dirty="0" smtClean="0"/>
              <a:t> grade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stated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manual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well</a:t>
            </a:r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902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852936"/>
            <a:ext cx="8229600" cy="1143000"/>
          </a:xfrm>
        </p:spPr>
        <p:txBody>
          <a:bodyPr/>
          <a:lstStyle/>
          <a:p>
            <a:r>
              <a:rPr lang="nl-NL" dirty="0" err="1"/>
              <a:t>Any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62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r>
              <a:rPr lang="de-DE" dirty="0" smtClean="0"/>
              <a:t>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Meet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group</a:t>
            </a:r>
            <a:r>
              <a:rPr lang="de-DE" dirty="0" smtClean="0"/>
              <a:t> in </a:t>
            </a:r>
            <a:r>
              <a:rPr lang="de-DE" dirty="0" err="1" smtClean="0"/>
              <a:t>Collaborate</a:t>
            </a:r>
            <a:r>
              <a:rPr lang="de-DE" dirty="0" smtClean="0"/>
              <a:t> Ultra </a:t>
            </a:r>
          </a:p>
          <a:p>
            <a:r>
              <a:rPr lang="de-DE" dirty="0" err="1" smtClean="0"/>
              <a:t>Leave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zoom </a:t>
            </a:r>
            <a:r>
              <a:rPr lang="de-DE" dirty="0" err="1" smtClean="0"/>
              <a:t>session</a:t>
            </a:r>
            <a:r>
              <a:rPr lang="de-DE" dirty="0" smtClean="0"/>
              <a:t> open (</a:t>
            </a:r>
            <a:r>
              <a:rPr lang="de-DE" dirty="0" err="1" smtClean="0"/>
              <a:t>attendance</a:t>
            </a:r>
            <a:r>
              <a:rPr lang="de-DE" dirty="0" smtClean="0"/>
              <a:t> </a:t>
            </a:r>
            <a:r>
              <a:rPr lang="de-DE" dirty="0" err="1" smtClean="0"/>
              <a:t>track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Discuss</a:t>
            </a:r>
            <a:r>
              <a:rPr lang="de-DE" dirty="0" smtClean="0"/>
              <a:t>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going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working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</a:p>
          <a:p>
            <a:r>
              <a:rPr lang="de-DE" dirty="0" smtClean="0"/>
              <a:t>Next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meeting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on </a:t>
            </a:r>
            <a:r>
              <a:rPr lang="de-DE" dirty="0" err="1" smtClean="0"/>
              <a:t>Monday</a:t>
            </a:r>
            <a:endParaRPr lang="de-DE" dirty="0" smtClean="0"/>
          </a:p>
          <a:p>
            <a:r>
              <a:rPr lang="de-DE" dirty="0" smtClean="0"/>
              <a:t>After </a:t>
            </a:r>
            <a:r>
              <a:rPr lang="de-DE" dirty="0" err="1" smtClean="0"/>
              <a:t>tracking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attendance</a:t>
            </a:r>
            <a:r>
              <a:rPr lang="de-DE" dirty="0" smtClean="0"/>
              <a:t>, I will </a:t>
            </a:r>
            <a:r>
              <a:rPr lang="de-DE" dirty="0" err="1" smtClean="0"/>
              <a:t>let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know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leave</a:t>
            </a:r>
            <a:r>
              <a:rPr lang="de-DE" dirty="0" smtClean="0"/>
              <a:t> (</a:t>
            </a:r>
            <a:r>
              <a:rPr lang="de-DE" dirty="0" err="1" smtClean="0"/>
              <a:t>until</a:t>
            </a:r>
            <a:r>
              <a:rPr lang="de-DE" dirty="0" smtClean="0"/>
              <a:t> </a:t>
            </a:r>
            <a:r>
              <a:rPr lang="de-DE" dirty="0" err="1" smtClean="0"/>
              <a:t>then</a:t>
            </a:r>
            <a:r>
              <a:rPr lang="de-DE" dirty="0" smtClean="0"/>
              <a:t>, </a:t>
            </a:r>
            <a:r>
              <a:rPr lang="de-DE" dirty="0" err="1" smtClean="0"/>
              <a:t>stay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zoom </a:t>
            </a:r>
            <a:r>
              <a:rPr lang="de-DE" dirty="0" err="1" smtClean="0"/>
              <a:t>session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Any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? -&gt; </a:t>
            </a:r>
            <a:r>
              <a:rPr lang="de-DE" dirty="0" err="1" smtClean="0"/>
              <a:t>ask</a:t>
            </a:r>
            <a:r>
              <a:rPr lang="de-DE" dirty="0" smtClean="0"/>
              <a:t> </a:t>
            </a:r>
            <a:r>
              <a:rPr lang="de-DE" dirty="0" err="1" smtClean="0"/>
              <a:t>them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chat</a:t>
            </a:r>
            <a:r>
              <a:rPr lang="de-DE" dirty="0" smtClean="0"/>
              <a:t> in zoom </a:t>
            </a:r>
            <a:r>
              <a:rPr lang="de-DE" dirty="0" err="1" smtClean="0"/>
              <a:t>session</a:t>
            </a:r>
            <a:r>
              <a:rPr lang="de-DE" dirty="0" smtClean="0"/>
              <a:t> (</a:t>
            </a:r>
            <a:r>
              <a:rPr lang="de-DE" dirty="0" err="1" smtClean="0"/>
              <a:t>including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group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r>
              <a:rPr lang="de-DE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977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Who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responsible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what</a:t>
            </a:r>
            <a:r>
              <a:rPr lang="de-DE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de-DE" sz="2800" dirty="0"/>
              <a:t>Project </a:t>
            </a:r>
            <a:r>
              <a:rPr lang="de-DE" sz="2800" dirty="0" err="1"/>
              <a:t>coordinator</a:t>
            </a:r>
            <a:r>
              <a:rPr lang="de-DE" sz="2800" dirty="0"/>
              <a:t> </a:t>
            </a:r>
          </a:p>
          <a:p>
            <a:pPr lvl="1">
              <a:lnSpc>
                <a:spcPct val="150000"/>
              </a:lnSpc>
            </a:pPr>
            <a:r>
              <a:rPr lang="de-DE" sz="2400" dirty="0" err="1"/>
              <a:t>Everything</a:t>
            </a:r>
            <a:r>
              <a:rPr lang="de-DE" sz="2400" dirty="0"/>
              <a:t> </a:t>
            </a:r>
            <a:r>
              <a:rPr lang="de-DE" sz="2400" dirty="0" err="1"/>
              <a:t>related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organization</a:t>
            </a:r>
            <a:endParaRPr lang="de-DE" sz="2400" dirty="0"/>
          </a:p>
          <a:p>
            <a:pPr>
              <a:lnSpc>
                <a:spcPct val="150000"/>
              </a:lnSpc>
            </a:pPr>
            <a:r>
              <a:rPr lang="de-DE" sz="2800" dirty="0" err="1"/>
              <a:t>Examiners</a:t>
            </a:r>
            <a:endParaRPr lang="de-DE" sz="2800" dirty="0"/>
          </a:p>
          <a:p>
            <a:pPr lvl="1">
              <a:lnSpc>
                <a:spcPct val="150000"/>
              </a:lnSpc>
            </a:pPr>
            <a:r>
              <a:rPr lang="de-DE" sz="2400" dirty="0"/>
              <a:t>Set </a:t>
            </a:r>
            <a:r>
              <a:rPr lang="de-DE" sz="2400" dirty="0" err="1"/>
              <a:t>up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project</a:t>
            </a:r>
            <a:r>
              <a:rPr lang="de-DE" sz="2400" dirty="0"/>
              <a:t> </a:t>
            </a:r>
            <a:r>
              <a:rPr lang="de-DE" sz="2400" dirty="0" err="1"/>
              <a:t>task</a:t>
            </a:r>
            <a:endParaRPr lang="de-DE" sz="2400" dirty="0"/>
          </a:p>
          <a:p>
            <a:pPr lvl="1">
              <a:lnSpc>
                <a:spcPct val="150000"/>
              </a:lnSpc>
            </a:pPr>
            <a:r>
              <a:rPr lang="de-DE" sz="2400" dirty="0" err="1"/>
              <a:t>Assess</a:t>
            </a:r>
            <a:r>
              <a:rPr lang="de-DE" sz="2400" dirty="0"/>
              <a:t> </a:t>
            </a:r>
            <a:r>
              <a:rPr lang="de-DE" sz="2400" dirty="0" err="1"/>
              <a:t>you</a:t>
            </a:r>
            <a:r>
              <a:rPr lang="de-DE" sz="2400" dirty="0"/>
              <a:t> </a:t>
            </a:r>
          </a:p>
          <a:p>
            <a:pPr lvl="1">
              <a:lnSpc>
                <a:spcPct val="150000"/>
              </a:lnSpc>
            </a:pPr>
            <a:r>
              <a:rPr lang="de-DE" sz="2400" dirty="0" err="1"/>
              <a:t>Give</a:t>
            </a:r>
            <a:r>
              <a:rPr lang="de-DE" sz="2400" dirty="0"/>
              <a:t> </a:t>
            </a:r>
            <a:r>
              <a:rPr lang="de-DE" sz="2400" dirty="0" err="1"/>
              <a:t>feedback</a:t>
            </a:r>
            <a:r>
              <a:rPr lang="de-DE" sz="2400" dirty="0"/>
              <a:t> </a:t>
            </a:r>
          </a:p>
          <a:p>
            <a:pPr>
              <a:lnSpc>
                <a:spcPct val="150000"/>
              </a:lnSpc>
            </a:pPr>
            <a:r>
              <a:rPr lang="de-DE" sz="2800" dirty="0"/>
              <a:t>Tutor </a:t>
            </a:r>
          </a:p>
          <a:p>
            <a:pPr lvl="1">
              <a:lnSpc>
                <a:spcPct val="150000"/>
              </a:lnSpc>
            </a:pPr>
            <a:r>
              <a:rPr lang="de-DE" sz="2400" dirty="0"/>
              <a:t>Guides </a:t>
            </a: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dirty="0" err="1"/>
              <a:t>through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project</a:t>
            </a:r>
            <a:r>
              <a:rPr lang="de-DE" sz="2400" dirty="0"/>
              <a:t> </a:t>
            </a:r>
            <a:r>
              <a:rPr lang="de-DE" sz="2400" dirty="0" err="1"/>
              <a:t>processes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5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Addressing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7704740" cy="419548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</a:p>
          <a:p>
            <a:pPr lvl="1">
              <a:lnSpc>
                <a:spcPct val="150000"/>
              </a:lnSpc>
            </a:pPr>
            <a:r>
              <a:rPr lang="de-DE" dirty="0" err="1" smtClean="0"/>
              <a:t>Organization</a:t>
            </a:r>
            <a:r>
              <a:rPr lang="de-DE" dirty="0" smtClean="0"/>
              <a:t> -&gt; </a:t>
            </a:r>
            <a:r>
              <a:rPr lang="de-DE" dirty="0" smtClean="0">
                <a:hlinkClick r:id="rId2"/>
              </a:rPr>
              <a:t>k.schuller@maastrichtuniversity.nl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content</a:t>
            </a:r>
            <a:r>
              <a:rPr lang="de-DE" dirty="0" smtClean="0"/>
              <a:t> (</a:t>
            </a:r>
            <a:r>
              <a:rPr lang="de-DE" dirty="0" err="1" smtClean="0"/>
              <a:t>lectures</a:t>
            </a:r>
            <a:r>
              <a:rPr lang="de-DE" dirty="0" smtClean="0"/>
              <a:t>, </a:t>
            </a:r>
            <a:r>
              <a:rPr lang="de-DE" dirty="0" err="1" smtClean="0"/>
              <a:t>assignments</a:t>
            </a:r>
            <a:r>
              <a:rPr lang="de-DE" dirty="0" smtClean="0"/>
              <a:t>) -&gt;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teacher</a:t>
            </a:r>
            <a:r>
              <a:rPr lang="de-DE" dirty="0" smtClean="0"/>
              <a:t> </a:t>
            </a:r>
          </a:p>
          <a:p>
            <a:pPr lvl="1">
              <a:lnSpc>
                <a:spcPct val="150000"/>
              </a:lnSpc>
            </a:pPr>
            <a:r>
              <a:rPr lang="de-DE" dirty="0" err="1" smtClean="0"/>
              <a:t>Reasons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failing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-&gt; </a:t>
            </a:r>
            <a:r>
              <a:rPr lang="de-DE" dirty="0" err="1" smtClean="0"/>
              <a:t>Skill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teacher</a:t>
            </a:r>
            <a:endParaRPr lang="de-DE" dirty="0" smtClean="0"/>
          </a:p>
          <a:p>
            <a:pPr lvl="1">
              <a:lnSpc>
                <a:spcPct val="150000"/>
              </a:lnSpc>
            </a:pPr>
            <a:r>
              <a:rPr lang="de-DE" dirty="0" smtClean="0"/>
              <a:t>Group </a:t>
            </a:r>
            <a:r>
              <a:rPr lang="de-DE" dirty="0" err="1" smtClean="0"/>
              <a:t>issues</a:t>
            </a:r>
            <a:r>
              <a:rPr lang="de-DE" dirty="0" smtClean="0"/>
              <a:t> -&gt; </a:t>
            </a:r>
            <a:r>
              <a:rPr lang="de-DE" dirty="0" err="1"/>
              <a:t>Y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tutor</a:t>
            </a:r>
            <a:r>
              <a:rPr lang="de-DE" dirty="0" smtClean="0"/>
              <a:t> </a:t>
            </a:r>
          </a:p>
          <a:p>
            <a:pPr lvl="1">
              <a:lnSpc>
                <a:spcPct val="150000"/>
              </a:lnSpc>
            </a:pPr>
            <a:r>
              <a:rPr lang="de-DE" dirty="0" smtClean="0"/>
              <a:t>Library/</a:t>
            </a:r>
            <a:r>
              <a:rPr lang="de-DE" dirty="0" err="1" smtClean="0"/>
              <a:t>tools</a:t>
            </a:r>
            <a:r>
              <a:rPr lang="de-DE" dirty="0" smtClean="0"/>
              <a:t> </a:t>
            </a:r>
            <a:r>
              <a:rPr lang="de-DE" dirty="0" err="1" smtClean="0"/>
              <a:t>usage</a:t>
            </a:r>
            <a:r>
              <a:rPr lang="de-DE" dirty="0" smtClean="0"/>
              <a:t> -&gt; </a:t>
            </a:r>
            <a:r>
              <a:rPr lang="de-DE" dirty="0" err="1"/>
              <a:t>E</a:t>
            </a:r>
            <a:r>
              <a:rPr lang="de-DE" dirty="0" err="1" smtClean="0"/>
              <a:t>xaminers</a:t>
            </a:r>
            <a:r>
              <a:rPr lang="de-DE" dirty="0" smtClean="0"/>
              <a:t> +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tutor</a:t>
            </a:r>
            <a:r>
              <a:rPr lang="de-DE" dirty="0" smtClean="0"/>
              <a:t> in cc</a:t>
            </a:r>
          </a:p>
          <a:p>
            <a:pPr lvl="1"/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3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week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courses</a:t>
            </a:r>
            <a:r>
              <a:rPr lang="de-DE" dirty="0" smtClean="0"/>
              <a:t>, „just“ </a:t>
            </a:r>
            <a:r>
              <a:rPr lang="de-DE" dirty="0" err="1" smtClean="0"/>
              <a:t>project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Project </a:t>
            </a:r>
            <a:r>
              <a:rPr lang="de-DE" dirty="0" err="1" smtClean="0"/>
              <a:t>meeting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tutor</a:t>
            </a:r>
            <a:r>
              <a:rPr lang="de-DE" dirty="0" smtClean="0"/>
              <a:t>: </a:t>
            </a:r>
            <a:r>
              <a:rPr lang="de-DE" dirty="0" err="1" smtClean="0"/>
              <a:t>Monday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Wednesday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Deadline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upload</a:t>
            </a:r>
            <a:r>
              <a:rPr lang="de-DE" dirty="0" smtClean="0"/>
              <a:t> </a:t>
            </a:r>
            <a:r>
              <a:rPr lang="de-DE" dirty="0" err="1" smtClean="0"/>
              <a:t>code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presentation</a:t>
            </a:r>
            <a:r>
              <a:rPr lang="de-DE" dirty="0" smtClean="0"/>
              <a:t>: </a:t>
            </a:r>
            <a:r>
              <a:rPr lang="de-DE" dirty="0" err="1" smtClean="0"/>
              <a:t>Thursday</a:t>
            </a:r>
            <a:r>
              <a:rPr lang="de-DE" dirty="0" smtClean="0"/>
              <a:t> </a:t>
            </a:r>
            <a:r>
              <a:rPr lang="de-DE" dirty="0" err="1" smtClean="0"/>
              <a:t>night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Presentation</a:t>
            </a:r>
            <a:r>
              <a:rPr lang="de-DE" dirty="0" smtClean="0"/>
              <a:t>/</a:t>
            </a:r>
            <a:r>
              <a:rPr lang="de-DE" dirty="0" err="1" smtClean="0"/>
              <a:t>demonstration</a:t>
            </a:r>
            <a:r>
              <a:rPr lang="de-DE" dirty="0" smtClean="0"/>
              <a:t>: </a:t>
            </a:r>
            <a:r>
              <a:rPr lang="de-DE" dirty="0" err="1" smtClean="0"/>
              <a:t>Friday</a:t>
            </a:r>
            <a:endParaRPr lang="de-DE" dirty="0" smtClean="0"/>
          </a:p>
          <a:p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8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 smtClean="0"/>
              <a:t>7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weeks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Project + </a:t>
            </a:r>
            <a:r>
              <a:rPr lang="de-DE" dirty="0" err="1" smtClean="0"/>
              <a:t>courses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opening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phase</a:t>
            </a:r>
            <a:r>
              <a:rPr lang="de-DE" dirty="0" smtClean="0"/>
              <a:t> 2 -&gt;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expect</a:t>
            </a:r>
            <a:r>
              <a:rPr lang="de-DE" dirty="0" smtClean="0"/>
              <a:t>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working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tasks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phase</a:t>
            </a:r>
            <a:r>
              <a:rPr lang="de-DE" dirty="0" smtClean="0"/>
              <a:t> 2 </a:t>
            </a:r>
            <a:r>
              <a:rPr lang="de-DE" dirty="0" err="1" smtClean="0"/>
              <a:t>immediately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Weekly</a:t>
            </a:r>
            <a:r>
              <a:rPr lang="de-DE" dirty="0" smtClean="0"/>
              <a:t>/</a:t>
            </a:r>
            <a:r>
              <a:rPr lang="de-DE" dirty="0" err="1" smtClean="0"/>
              <a:t>biweekly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meetings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tutor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Presentation</a:t>
            </a:r>
            <a:r>
              <a:rPr lang="de-DE" dirty="0" smtClean="0"/>
              <a:t>/</a:t>
            </a:r>
            <a:r>
              <a:rPr lang="de-DE" dirty="0" err="1" smtClean="0"/>
              <a:t>demonstration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end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week</a:t>
            </a:r>
            <a:r>
              <a:rPr lang="de-DE" dirty="0" smtClean="0"/>
              <a:t> 7</a:t>
            </a:r>
          </a:p>
          <a:p>
            <a:endParaRPr lang="de-DE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652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Phase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700" y="2052925"/>
            <a:ext cx="6711654" cy="461643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de-DE" dirty="0" err="1" smtClean="0"/>
              <a:t>Only</a:t>
            </a:r>
            <a:r>
              <a:rPr lang="de-DE" dirty="0" smtClean="0"/>
              <a:t> 3 </a:t>
            </a:r>
            <a:r>
              <a:rPr lang="de-DE" dirty="0" err="1" smtClean="0"/>
              <a:t>weeks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endParaRPr lang="de-DE" dirty="0"/>
          </a:p>
          <a:p>
            <a:pPr>
              <a:lnSpc>
                <a:spcPct val="160000"/>
              </a:lnSpc>
            </a:pP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courses</a:t>
            </a:r>
            <a:r>
              <a:rPr lang="de-DE" dirty="0" smtClean="0"/>
              <a:t>, „just“ </a:t>
            </a:r>
            <a:r>
              <a:rPr lang="de-DE" dirty="0" err="1" smtClean="0"/>
              <a:t>project</a:t>
            </a:r>
            <a:endParaRPr lang="de-DE" dirty="0" smtClean="0"/>
          </a:p>
          <a:p>
            <a:pPr>
              <a:lnSpc>
                <a:spcPct val="160000"/>
              </a:lnSpc>
            </a:pP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two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> </a:t>
            </a:r>
            <a:r>
              <a:rPr lang="de-DE" dirty="0" err="1" smtClean="0"/>
              <a:t>meetings</a:t>
            </a:r>
            <a:r>
              <a:rPr lang="de-DE" dirty="0" smtClean="0"/>
              <a:t> per </a:t>
            </a:r>
            <a:r>
              <a:rPr lang="de-DE" dirty="0" err="1" smtClean="0"/>
              <a:t>week</a:t>
            </a:r>
            <a:r>
              <a:rPr lang="de-DE" dirty="0" smtClean="0"/>
              <a:t> </a:t>
            </a:r>
          </a:p>
          <a:p>
            <a:pPr>
              <a:lnSpc>
                <a:spcPct val="160000"/>
              </a:lnSpc>
            </a:pPr>
            <a:r>
              <a:rPr lang="de-DE" dirty="0" err="1" smtClean="0"/>
              <a:t>Pre-examination</a:t>
            </a:r>
            <a:r>
              <a:rPr lang="de-DE" dirty="0" smtClean="0"/>
              <a:t> in </a:t>
            </a:r>
            <a:r>
              <a:rPr lang="de-DE" dirty="0" err="1" smtClean="0"/>
              <a:t>week</a:t>
            </a:r>
            <a:r>
              <a:rPr lang="de-DE" dirty="0" smtClean="0"/>
              <a:t> 2</a:t>
            </a:r>
          </a:p>
          <a:p>
            <a:pPr lvl="1">
              <a:lnSpc>
                <a:spcPct val="160000"/>
              </a:lnSpc>
            </a:pPr>
            <a:r>
              <a:rPr lang="de-DE" dirty="0" smtClean="0"/>
              <a:t>Not </a:t>
            </a:r>
            <a:r>
              <a:rPr lang="de-DE" dirty="0" err="1" smtClean="0"/>
              <a:t>graded</a:t>
            </a:r>
            <a:endParaRPr lang="de-DE" dirty="0" smtClean="0"/>
          </a:p>
          <a:p>
            <a:pPr lvl="1">
              <a:lnSpc>
                <a:spcPct val="160000"/>
              </a:lnSpc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receive</a:t>
            </a:r>
            <a:r>
              <a:rPr lang="de-DE" dirty="0" smtClean="0"/>
              <a:t> </a:t>
            </a:r>
            <a:r>
              <a:rPr lang="de-DE" dirty="0" err="1" smtClean="0"/>
              <a:t>feedback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examiners</a:t>
            </a:r>
            <a:endParaRPr lang="de-DE" dirty="0" smtClean="0"/>
          </a:p>
          <a:p>
            <a:pPr>
              <a:lnSpc>
                <a:spcPct val="160000"/>
              </a:lnSpc>
            </a:pPr>
            <a:r>
              <a:rPr lang="de-DE" dirty="0" err="1" smtClean="0"/>
              <a:t>Presentation</a:t>
            </a:r>
            <a:r>
              <a:rPr lang="de-DE" dirty="0" smtClean="0"/>
              <a:t> in </a:t>
            </a:r>
            <a:r>
              <a:rPr lang="de-DE" dirty="0" err="1" smtClean="0"/>
              <a:t>week</a:t>
            </a:r>
            <a:r>
              <a:rPr lang="de-DE" dirty="0" smtClean="0"/>
              <a:t> 3</a:t>
            </a:r>
          </a:p>
          <a:p>
            <a:pPr lvl="1">
              <a:lnSpc>
                <a:spcPct val="160000"/>
              </a:lnSpc>
            </a:pP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general</a:t>
            </a:r>
            <a:r>
              <a:rPr lang="de-DE" dirty="0" smtClean="0"/>
              <a:t> </a:t>
            </a:r>
            <a:r>
              <a:rPr lang="de-DE" dirty="0" err="1" smtClean="0"/>
              <a:t>audience</a:t>
            </a:r>
            <a:endParaRPr lang="de-DE" dirty="0" smtClean="0"/>
          </a:p>
          <a:p>
            <a:pPr>
              <a:lnSpc>
                <a:spcPct val="160000"/>
              </a:lnSpc>
            </a:pPr>
            <a:r>
              <a:rPr lang="de-DE" dirty="0" err="1" smtClean="0"/>
              <a:t>Product</a:t>
            </a:r>
            <a:r>
              <a:rPr lang="de-DE" dirty="0"/>
              <a:t> </a:t>
            </a:r>
            <a:r>
              <a:rPr lang="de-DE" dirty="0" smtClean="0"/>
              <a:t>&amp; </a:t>
            </a:r>
            <a:r>
              <a:rPr lang="de-DE" dirty="0" err="1" smtClean="0"/>
              <a:t>report</a:t>
            </a:r>
            <a:r>
              <a:rPr lang="de-DE" dirty="0" smtClean="0"/>
              <a:t> </a:t>
            </a:r>
            <a:r>
              <a:rPr lang="de-DE" dirty="0" err="1" smtClean="0"/>
              <a:t>examination</a:t>
            </a:r>
            <a:r>
              <a:rPr lang="de-DE" dirty="0" smtClean="0"/>
              <a:t> in </a:t>
            </a:r>
            <a:r>
              <a:rPr lang="de-DE" dirty="0" err="1" smtClean="0"/>
              <a:t>week</a:t>
            </a:r>
            <a:r>
              <a:rPr lang="de-DE" dirty="0" smtClean="0"/>
              <a:t> 3</a:t>
            </a:r>
          </a:p>
          <a:p>
            <a:pPr lvl="1">
              <a:lnSpc>
                <a:spcPct val="160000"/>
              </a:lnSpc>
            </a:pPr>
            <a:r>
              <a:rPr lang="de-DE" dirty="0" err="1" smtClean="0"/>
              <a:t>Nasty</a:t>
            </a:r>
            <a:r>
              <a:rPr lang="de-DE" dirty="0" smtClean="0"/>
              <a:t> </a:t>
            </a:r>
            <a:r>
              <a:rPr lang="de-DE" dirty="0" err="1" smtClean="0"/>
              <a:t>questions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examiners</a:t>
            </a:r>
            <a:r>
              <a:rPr lang="de-DE" dirty="0" smtClean="0"/>
              <a:t> on </a:t>
            </a:r>
            <a:r>
              <a:rPr lang="de-DE" dirty="0" err="1" smtClean="0"/>
              <a:t>product</a:t>
            </a:r>
            <a:endParaRPr lang="de-DE" dirty="0" smtClean="0"/>
          </a:p>
          <a:p>
            <a:pPr lvl="1">
              <a:lnSpc>
                <a:spcPct val="160000"/>
              </a:lnSpc>
            </a:pPr>
            <a:r>
              <a:rPr lang="de-DE" dirty="0" smtClean="0"/>
              <a:t>Feedback on </a:t>
            </a:r>
            <a:r>
              <a:rPr lang="de-DE" dirty="0" err="1" smtClean="0"/>
              <a:t>report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622878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</a:t>
            </a:r>
            <a:r>
              <a:rPr lang="de-DE" dirty="0" err="1"/>
              <a:t>meetings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de-DE" dirty="0" err="1"/>
              <a:t>Concrete</a:t>
            </a:r>
            <a:r>
              <a:rPr lang="de-DE" dirty="0"/>
              <a:t> time </a:t>
            </a:r>
            <a:r>
              <a:rPr lang="de-DE" dirty="0" err="1"/>
              <a:t>schedule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uploaded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Canvas</a:t>
            </a:r>
          </a:p>
          <a:p>
            <a:pPr>
              <a:lnSpc>
                <a:spcPct val="150000"/>
              </a:lnSpc>
            </a:pPr>
            <a:r>
              <a:rPr lang="de-DE" dirty="0"/>
              <a:t>15 </a:t>
            </a:r>
            <a:r>
              <a:rPr lang="de-DE" dirty="0" err="1"/>
              <a:t>minutes</a:t>
            </a:r>
            <a:r>
              <a:rPr lang="de-DE" dirty="0"/>
              <a:t> </a:t>
            </a:r>
            <a:r>
              <a:rPr lang="de-DE" dirty="0" err="1"/>
              <a:t>long</a:t>
            </a:r>
            <a:r>
              <a:rPr lang="de-DE" dirty="0"/>
              <a:t> </a:t>
            </a:r>
          </a:p>
          <a:p>
            <a:pPr>
              <a:lnSpc>
                <a:spcPct val="150000"/>
              </a:lnSpc>
            </a:pPr>
            <a:r>
              <a:rPr lang="de-DE" dirty="0"/>
              <a:t>Take </a:t>
            </a:r>
            <a:r>
              <a:rPr lang="de-DE" dirty="0" err="1"/>
              <a:t>place</a:t>
            </a:r>
            <a:r>
              <a:rPr lang="de-DE" dirty="0"/>
              <a:t> in zoom</a:t>
            </a:r>
          </a:p>
          <a:p>
            <a:pPr>
              <a:lnSpc>
                <a:spcPct val="150000"/>
              </a:lnSpc>
            </a:pPr>
            <a:r>
              <a:rPr lang="de-DE" dirty="0"/>
              <a:t>Group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responsible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choosing</a:t>
            </a:r>
            <a:r>
              <a:rPr lang="de-DE" dirty="0"/>
              <a:t> a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take</a:t>
            </a:r>
            <a:r>
              <a:rPr lang="de-DE" dirty="0"/>
              <a:t> </a:t>
            </a:r>
            <a:r>
              <a:rPr lang="de-DE" dirty="0" err="1"/>
              <a:t>minutes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Group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responsible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choosing</a:t>
            </a:r>
            <a:r>
              <a:rPr lang="de-DE" dirty="0"/>
              <a:t> a </a:t>
            </a:r>
            <a:r>
              <a:rPr lang="de-DE" dirty="0" err="1"/>
              <a:t>person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chairs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meeting</a:t>
            </a:r>
            <a:r>
              <a:rPr lang="de-DE" dirty="0"/>
              <a:t> (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agenda</a:t>
            </a:r>
            <a:r>
              <a:rPr lang="de-DE" dirty="0"/>
              <a:t>)</a:t>
            </a:r>
          </a:p>
          <a:p>
            <a:pPr>
              <a:lnSpc>
                <a:spcPct val="150000"/>
              </a:lnSpc>
            </a:pPr>
            <a:r>
              <a:rPr lang="de-DE" dirty="0" err="1"/>
              <a:t>Agendas</a:t>
            </a:r>
            <a:r>
              <a:rPr lang="de-DE" dirty="0"/>
              <a:t>/</a:t>
            </a:r>
            <a:r>
              <a:rPr lang="de-DE" dirty="0" err="1"/>
              <a:t>minutes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uploaded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smtClean="0"/>
              <a:t>Canvas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000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344</TotalTime>
  <Words>1364</Words>
  <Application>Microsoft Office PowerPoint</Application>
  <PresentationFormat>On-screen Show (4:3)</PresentationFormat>
  <Paragraphs>187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Century Gothic</vt:lpstr>
      <vt:lpstr>Wingdings 3</vt:lpstr>
      <vt:lpstr>Ion</vt:lpstr>
      <vt:lpstr>Project 1.2 2020-2021</vt:lpstr>
      <vt:lpstr>Organisation</vt:lpstr>
      <vt:lpstr>People involved</vt:lpstr>
      <vt:lpstr>Who is responsible for what?</vt:lpstr>
      <vt:lpstr>Addressing Questions</vt:lpstr>
      <vt:lpstr>Phase 1</vt:lpstr>
      <vt:lpstr>Phase 2</vt:lpstr>
      <vt:lpstr>Phase 3</vt:lpstr>
      <vt:lpstr>Project meetings</vt:lpstr>
      <vt:lpstr>Uploading Submissions</vt:lpstr>
      <vt:lpstr>Presentations/ Demonstrations</vt:lpstr>
      <vt:lpstr>Deliverables</vt:lpstr>
      <vt:lpstr>Assessment</vt:lpstr>
      <vt:lpstr>Missing Project Meetings</vt:lpstr>
      <vt:lpstr>Missing Skill Classes</vt:lpstr>
      <vt:lpstr>Necessary Information</vt:lpstr>
      <vt:lpstr>Any questions?</vt:lpstr>
      <vt:lpstr>Project Topic</vt:lpstr>
      <vt:lpstr>Flight to Titan</vt:lpstr>
      <vt:lpstr>Overall Task</vt:lpstr>
      <vt:lpstr>What do you need to solve this task?</vt:lpstr>
      <vt:lpstr>Task description</vt:lpstr>
      <vt:lpstr>PowerPoint Presentation</vt:lpstr>
      <vt:lpstr>Phase 1 – Exploratory Mission (Mission 1)</vt:lpstr>
      <vt:lpstr>Phase 1 – Solver Requirements</vt:lpstr>
      <vt:lpstr>Phase 1 – Implementation and Testing</vt:lpstr>
      <vt:lpstr>Phase 2 – Mission 2 </vt:lpstr>
      <vt:lpstr>Phase 2 – How?</vt:lpstr>
      <vt:lpstr>Phase 3 – The Landing</vt:lpstr>
      <vt:lpstr>Phase 3 – How?</vt:lpstr>
      <vt:lpstr>Grading</vt:lpstr>
      <vt:lpstr>Any questions?</vt:lpstr>
      <vt:lpstr>What now?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1.1, 2016-2017</dc:title>
  <dc:creator>Windows User</dc:creator>
  <cp:lastModifiedBy>Schüller, Katharina (DKE)</cp:lastModifiedBy>
  <cp:revision>134</cp:revision>
  <dcterms:created xsi:type="dcterms:W3CDTF">2016-10-04T16:47:11Z</dcterms:created>
  <dcterms:modified xsi:type="dcterms:W3CDTF">2021-03-12T11:29:38Z</dcterms:modified>
</cp:coreProperties>
</file>

<file path=docProps/thumbnail.jpeg>
</file>